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1" r:id="rId3"/>
    <p:sldId id="262" r:id="rId4"/>
    <p:sldId id="288" r:id="rId5"/>
    <p:sldId id="320" r:id="rId6"/>
    <p:sldId id="321" r:id="rId7"/>
    <p:sldId id="272" r:id="rId8"/>
    <p:sldId id="322" r:id="rId9"/>
    <p:sldId id="277" r:id="rId10"/>
    <p:sldId id="324" r:id="rId11"/>
    <p:sldId id="325" r:id="rId12"/>
    <p:sldId id="326" r:id="rId13"/>
    <p:sldId id="268" r:id="rId14"/>
    <p:sldId id="327" r:id="rId15"/>
    <p:sldId id="328" r:id="rId16"/>
    <p:sldId id="329" r:id="rId17"/>
    <p:sldId id="265" r:id="rId18"/>
    <p:sldId id="330" r:id="rId19"/>
    <p:sldId id="285" r:id="rId20"/>
    <p:sldId id="331" r:id="rId21"/>
    <p:sldId id="278" r:id="rId22"/>
    <p:sldId id="275" r:id="rId23"/>
    <p:sldId id="264" r:id="rId24"/>
    <p:sldId id="289" r:id="rId25"/>
  </p:sldIdLst>
  <p:sldSz cx="12192000" cy="6858000"/>
  <p:notesSz cx="6858000" cy="9144000"/>
  <p:embeddedFontLst>
    <p:embeddedFont>
      <p:font typeface="微软雅黑" panose="020B0503020204020204" pitchFamily="34" charset="-122"/>
      <p:regular r:id="rId26"/>
      <p:bold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C9C3"/>
    <a:srgbClr val="D2EBFC"/>
    <a:srgbClr val="F2D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0" autoAdjust="0"/>
    <p:restoredTop sz="94696" autoAdjust="0"/>
  </p:normalViewPr>
  <p:slideViewPr>
    <p:cSldViewPr snapToGrid="0" showGuides="1">
      <p:cViewPr varScale="1">
        <p:scale>
          <a:sx n="86" d="100"/>
          <a:sy n="86" d="100"/>
        </p:scale>
        <p:origin x="667" y="72"/>
      </p:cViewPr>
      <p:guideLst>
        <p:guide orient="horz" pos="217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 userDrawn="1"/>
        </p:nvSpPr>
        <p:spPr>
          <a:xfrm>
            <a:off x="5436513" y="-7210"/>
            <a:ext cx="6751965" cy="6910427"/>
          </a:xfrm>
          <a:custGeom>
            <a:avLst/>
            <a:gdLst>
              <a:gd name="connsiteX0" fmla="*/ 0 w 6284573"/>
              <a:gd name="connsiteY0" fmla="*/ 0 h 6880609"/>
              <a:gd name="connsiteX1" fmla="*/ 6284573 w 6284573"/>
              <a:gd name="connsiteY1" fmla="*/ 0 h 6880609"/>
              <a:gd name="connsiteX2" fmla="*/ 6284573 w 6284573"/>
              <a:gd name="connsiteY2" fmla="*/ 6880609 h 6880609"/>
              <a:gd name="connsiteX3" fmla="*/ 0 w 6284573"/>
              <a:gd name="connsiteY3" fmla="*/ 6880609 h 6880609"/>
              <a:gd name="connsiteX4" fmla="*/ 0 w 6284573"/>
              <a:gd name="connsiteY4" fmla="*/ 0 h 6880609"/>
              <a:gd name="connsiteX0-1" fmla="*/ 0 w 6284573"/>
              <a:gd name="connsiteY0-2" fmla="*/ 0 h 6880609"/>
              <a:gd name="connsiteX1-3" fmla="*/ 6284573 w 6284573"/>
              <a:gd name="connsiteY1-4" fmla="*/ 0 h 6880609"/>
              <a:gd name="connsiteX2-5" fmla="*/ 6284573 w 6284573"/>
              <a:gd name="connsiteY2-6" fmla="*/ 6880609 h 6880609"/>
              <a:gd name="connsiteX3-7" fmla="*/ 0 w 6284573"/>
              <a:gd name="connsiteY3-8" fmla="*/ 6880609 h 6880609"/>
              <a:gd name="connsiteX4-9" fmla="*/ 0 w 6284573"/>
              <a:gd name="connsiteY4-10" fmla="*/ 0 h 6880609"/>
              <a:gd name="connsiteX0-11" fmla="*/ 113074 w 6397647"/>
              <a:gd name="connsiteY0-12" fmla="*/ 0 h 6880609"/>
              <a:gd name="connsiteX1-13" fmla="*/ 6397647 w 6397647"/>
              <a:gd name="connsiteY1-14" fmla="*/ 0 h 6880609"/>
              <a:gd name="connsiteX2-15" fmla="*/ 6397647 w 6397647"/>
              <a:gd name="connsiteY2-16" fmla="*/ 6880609 h 6880609"/>
              <a:gd name="connsiteX3-17" fmla="*/ 113074 w 6397647"/>
              <a:gd name="connsiteY3-18" fmla="*/ 6880609 h 6880609"/>
              <a:gd name="connsiteX4-19" fmla="*/ 113074 w 6397647"/>
              <a:gd name="connsiteY4-20" fmla="*/ 0 h 6880609"/>
              <a:gd name="connsiteX0-21" fmla="*/ 94643 w 6379216"/>
              <a:gd name="connsiteY0-22" fmla="*/ 0 h 6880609"/>
              <a:gd name="connsiteX1-23" fmla="*/ 6379216 w 6379216"/>
              <a:gd name="connsiteY1-24" fmla="*/ 0 h 6880609"/>
              <a:gd name="connsiteX2-25" fmla="*/ 6379216 w 6379216"/>
              <a:gd name="connsiteY2-26" fmla="*/ 6880609 h 6880609"/>
              <a:gd name="connsiteX3-27" fmla="*/ 94643 w 6379216"/>
              <a:gd name="connsiteY3-28" fmla="*/ 6880609 h 6880609"/>
              <a:gd name="connsiteX4-29" fmla="*/ 94643 w 6379216"/>
              <a:gd name="connsiteY4-30" fmla="*/ 0 h 6880609"/>
              <a:gd name="connsiteX0-31" fmla="*/ 539092 w 6823665"/>
              <a:gd name="connsiteY0-32" fmla="*/ 0 h 6880609"/>
              <a:gd name="connsiteX1-33" fmla="*/ 6823665 w 6823665"/>
              <a:gd name="connsiteY1-34" fmla="*/ 0 h 6880609"/>
              <a:gd name="connsiteX2-35" fmla="*/ 6823665 w 6823665"/>
              <a:gd name="connsiteY2-36" fmla="*/ 6880609 h 6880609"/>
              <a:gd name="connsiteX3-37" fmla="*/ 81892 w 6823665"/>
              <a:gd name="connsiteY3-38" fmla="*/ 6860730 h 6880609"/>
              <a:gd name="connsiteX4-39" fmla="*/ 539092 w 6823665"/>
              <a:gd name="connsiteY4-40" fmla="*/ 0 h 6880609"/>
              <a:gd name="connsiteX0-41" fmla="*/ 460542 w 6745115"/>
              <a:gd name="connsiteY0-42" fmla="*/ 0 h 6880609"/>
              <a:gd name="connsiteX1-43" fmla="*/ 6745115 w 6745115"/>
              <a:gd name="connsiteY1-44" fmla="*/ 0 h 6880609"/>
              <a:gd name="connsiteX2-45" fmla="*/ 6745115 w 6745115"/>
              <a:gd name="connsiteY2-46" fmla="*/ 6880609 h 6880609"/>
              <a:gd name="connsiteX3-47" fmla="*/ 3342 w 6745115"/>
              <a:gd name="connsiteY3-48" fmla="*/ 6860730 h 6880609"/>
              <a:gd name="connsiteX4-49" fmla="*/ 460542 w 6745115"/>
              <a:gd name="connsiteY4-50" fmla="*/ 0 h 6880609"/>
              <a:gd name="connsiteX0-51" fmla="*/ 457200 w 6741773"/>
              <a:gd name="connsiteY0-52" fmla="*/ 0 h 6880609"/>
              <a:gd name="connsiteX1-53" fmla="*/ 6741773 w 6741773"/>
              <a:gd name="connsiteY1-54" fmla="*/ 0 h 6880609"/>
              <a:gd name="connsiteX2-55" fmla="*/ 6741773 w 6741773"/>
              <a:gd name="connsiteY2-56" fmla="*/ 6880609 h 6880609"/>
              <a:gd name="connsiteX3-57" fmla="*/ 0 w 6741773"/>
              <a:gd name="connsiteY3-58" fmla="*/ 6860730 h 6880609"/>
              <a:gd name="connsiteX4-59" fmla="*/ 457200 w 6741773"/>
              <a:gd name="connsiteY4-60" fmla="*/ 0 h 6880609"/>
              <a:gd name="connsiteX0-61" fmla="*/ 468718 w 6753291"/>
              <a:gd name="connsiteY0-62" fmla="*/ 0 h 6880609"/>
              <a:gd name="connsiteX1-63" fmla="*/ 6753291 w 6753291"/>
              <a:gd name="connsiteY1-64" fmla="*/ 0 h 6880609"/>
              <a:gd name="connsiteX2-65" fmla="*/ 6753291 w 6753291"/>
              <a:gd name="connsiteY2-66" fmla="*/ 6880609 h 6880609"/>
              <a:gd name="connsiteX3-67" fmla="*/ 11518 w 6753291"/>
              <a:gd name="connsiteY3-68" fmla="*/ 6860730 h 6880609"/>
              <a:gd name="connsiteX4-69" fmla="*/ 468718 w 6753291"/>
              <a:gd name="connsiteY4-70" fmla="*/ 0 h 6880609"/>
              <a:gd name="connsiteX0-71" fmla="*/ 112594 w 6397167"/>
              <a:gd name="connsiteY0-72" fmla="*/ 0 h 6880609"/>
              <a:gd name="connsiteX1-73" fmla="*/ 6397167 w 6397167"/>
              <a:gd name="connsiteY1-74" fmla="*/ 0 h 6880609"/>
              <a:gd name="connsiteX2-75" fmla="*/ 6397167 w 6397167"/>
              <a:gd name="connsiteY2-76" fmla="*/ 6880609 h 6880609"/>
              <a:gd name="connsiteX3-77" fmla="*/ 13203 w 6397167"/>
              <a:gd name="connsiteY3-78" fmla="*/ 6860730 h 6880609"/>
              <a:gd name="connsiteX4-79" fmla="*/ 112594 w 6397167"/>
              <a:gd name="connsiteY4-80" fmla="*/ 0 h 6880609"/>
              <a:gd name="connsiteX0-81" fmla="*/ 320276 w 6604849"/>
              <a:gd name="connsiteY0-82" fmla="*/ 0 h 6880609"/>
              <a:gd name="connsiteX1-83" fmla="*/ 6604849 w 6604849"/>
              <a:gd name="connsiteY1-84" fmla="*/ 0 h 6880609"/>
              <a:gd name="connsiteX2-85" fmla="*/ 6604849 w 6604849"/>
              <a:gd name="connsiteY2-86" fmla="*/ 6880609 h 6880609"/>
              <a:gd name="connsiteX3-87" fmla="*/ 12164 w 6604849"/>
              <a:gd name="connsiteY3-88" fmla="*/ 6870669 h 6880609"/>
              <a:gd name="connsiteX4-89" fmla="*/ 320276 w 6604849"/>
              <a:gd name="connsiteY4-90" fmla="*/ 0 h 6880609"/>
              <a:gd name="connsiteX0-91" fmla="*/ 323731 w 6608304"/>
              <a:gd name="connsiteY0-92" fmla="*/ 0 h 6880609"/>
              <a:gd name="connsiteX1-93" fmla="*/ 6608304 w 6608304"/>
              <a:gd name="connsiteY1-94" fmla="*/ 0 h 6880609"/>
              <a:gd name="connsiteX2-95" fmla="*/ 6608304 w 6608304"/>
              <a:gd name="connsiteY2-96" fmla="*/ 6880609 h 6880609"/>
              <a:gd name="connsiteX3-97" fmla="*/ 15619 w 6608304"/>
              <a:gd name="connsiteY3-98" fmla="*/ 6870669 h 6880609"/>
              <a:gd name="connsiteX4-99" fmla="*/ 323731 w 6608304"/>
              <a:gd name="connsiteY4-100" fmla="*/ 0 h 6880609"/>
              <a:gd name="connsiteX0-101" fmla="*/ 314255 w 6608359"/>
              <a:gd name="connsiteY0-102" fmla="*/ 0 h 6920366"/>
              <a:gd name="connsiteX1-103" fmla="*/ 6608359 w 6608359"/>
              <a:gd name="connsiteY1-104" fmla="*/ 39757 h 6920366"/>
              <a:gd name="connsiteX2-105" fmla="*/ 6608359 w 6608359"/>
              <a:gd name="connsiteY2-106" fmla="*/ 6920366 h 6920366"/>
              <a:gd name="connsiteX3-107" fmla="*/ 15674 w 6608359"/>
              <a:gd name="connsiteY3-108" fmla="*/ 6910426 h 6920366"/>
              <a:gd name="connsiteX4-109" fmla="*/ 314255 w 6608359"/>
              <a:gd name="connsiteY4-110" fmla="*/ 0 h 6920366"/>
              <a:gd name="connsiteX0-111" fmla="*/ 446949 w 6607620"/>
              <a:gd name="connsiteY0-112" fmla="*/ 0 h 6900488"/>
              <a:gd name="connsiteX1-113" fmla="*/ 6607620 w 6607620"/>
              <a:gd name="connsiteY1-114" fmla="*/ 19879 h 6900488"/>
              <a:gd name="connsiteX2-115" fmla="*/ 6607620 w 6607620"/>
              <a:gd name="connsiteY2-116" fmla="*/ 6900488 h 6900488"/>
              <a:gd name="connsiteX3-117" fmla="*/ 14935 w 6607620"/>
              <a:gd name="connsiteY3-118" fmla="*/ 6890548 h 6900488"/>
              <a:gd name="connsiteX4-119" fmla="*/ 446949 w 6607620"/>
              <a:gd name="connsiteY4-120" fmla="*/ 0 h 6900488"/>
              <a:gd name="connsiteX0-121" fmla="*/ 494356 w 6607372"/>
              <a:gd name="connsiteY0-122" fmla="*/ 0 h 6910427"/>
              <a:gd name="connsiteX1-123" fmla="*/ 6607372 w 6607372"/>
              <a:gd name="connsiteY1-124" fmla="*/ 29818 h 6910427"/>
              <a:gd name="connsiteX2-125" fmla="*/ 6607372 w 6607372"/>
              <a:gd name="connsiteY2-126" fmla="*/ 6910427 h 6910427"/>
              <a:gd name="connsiteX3-127" fmla="*/ 14687 w 6607372"/>
              <a:gd name="connsiteY3-128" fmla="*/ 6900487 h 6910427"/>
              <a:gd name="connsiteX4-129" fmla="*/ 494356 w 6607372"/>
              <a:gd name="connsiteY4-130" fmla="*/ 0 h 6910427"/>
              <a:gd name="connsiteX0-131" fmla="*/ 361639 w 6474655"/>
              <a:gd name="connsiteY0-132" fmla="*/ 0 h 6910427"/>
              <a:gd name="connsiteX1-133" fmla="*/ 6474655 w 6474655"/>
              <a:gd name="connsiteY1-134" fmla="*/ 29818 h 6910427"/>
              <a:gd name="connsiteX2-135" fmla="*/ 6474655 w 6474655"/>
              <a:gd name="connsiteY2-136" fmla="*/ 6910427 h 6910427"/>
              <a:gd name="connsiteX3-137" fmla="*/ 15402 w 6474655"/>
              <a:gd name="connsiteY3-138" fmla="*/ 6900487 h 6910427"/>
              <a:gd name="connsiteX4-139" fmla="*/ 361639 w 6474655"/>
              <a:gd name="connsiteY4-140" fmla="*/ 0 h 691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74655" h="6910427">
                <a:moveTo>
                  <a:pt x="361639" y="0"/>
                </a:moveTo>
                <a:lnTo>
                  <a:pt x="6474655" y="29818"/>
                </a:lnTo>
                <a:lnTo>
                  <a:pt x="6474655" y="6910427"/>
                </a:lnTo>
                <a:lnTo>
                  <a:pt x="15402" y="6900487"/>
                </a:lnTo>
                <a:cubicBezTo>
                  <a:pt x="-223137" y="4080177"/>
                  <a:pt x="2419038" y="2512197"/>
                  <a:pt x="361639" y="0"/>
                </a:cubicBezTo>
                <a:close/>
              </a:path>
            </a:pathLst>
          </a:cu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 userDrawn="1"/>
        </p:nvSpPr>
        <p:spPr>
          <a:xfrm>
            <a:off x="678493" y="5468555"/>
            <a:ext cx="2993618" cy="550201"/>
          </a:xfrm>
          <a:prstGeom prst="roundRect">
            <a:avLst>
              <a:gd name="adj" fmla="val 50000"/>
            </a:avLst>
          </a:prstGeom>
          <a:gradFill>
            <a:gsLst>
              <a:gs pos="42000">
                <a:srgbClr val="ABD9CA"/>
              </a:gs>
              <a:gs pos="0">
                <a:srgbClr val="C4E4DB"/>
              </a:gs>
              <a:gs pos="100000">
                <a:srgbClr val="91CEB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5881809" y="5893078"/>
            <a:ext cx="6230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urna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30" name="矩形 29"/>
          <p:cNvSpPr/>
          <p:nvPr userDrawn="1"/>
        </p:nvSpPr>
        <p:spPr>
          <a:xfrm>
            <a:off x="-1" y="0"/>
            <a:ext cx="72000" cy="6858000"/>
          </a:xfrm>
          <a:prstGeom prst="rect">
            <a:avLst/>
          </a:prstGeom>
          <a:gradFill>
            <a:gsLst>
              <a:gs pos="42000">
                <a:srgbClr val="ABD9CA"/>
              </a:gs>
              <a:gs pos="0">
                <a:srgbClr val="C4E4DB"/>
              </a:gs>
              <a:gs pos="100000">
                <a:srgbClr val="91CEB9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 31"/>
          <p:cNvSpPr/>
          <p:nvPr userDrawn="1"/>
        </p:nvSpPr>
        <p:spPr>
          <a:xfrm>
            <a:off x="5595967" y="0"/>
            <a:ext cx="6608304" cy="6880609"/>
          </a:xfrm>
          <a:custGeom>
            <a:avLst/>
            <a:gdLst>
              <a:gd name="connsiteX0" fmla="*/ 0 w 6284573"/>
              <a:gd name="connsiteY0" fmla="*/ 0 h 6880609"/>
              <a:gd name="connsiteX1" fmla="*/ 6284573 w 6284573"/>
              <a:gd name="connsiteY1" fmla="*/ 0 h 6880609"/>
              <a:gd name="connsiteX2" fmla="*/ 6284573 w 6284573"/>
              <a:gd name="connsiteY2" fmla="*/ 6880609 h 6880609"/>
              <a:gd name="connsiteX3" fmla="*/ 0 w 6284573"/>
              <a:gd name="connsiteY3" fmla="*/ 6880609 h 6880609"/>
              <a:gd name="connsiteX4" fmla="*/ 0 w 6284573"/>
              <a:gd name="connsiteY4" fmla="*/ 0 h 6880609"/>
              <a:gd name="connsiteX0-1" fmla="*/ 0 w 6284573"/>
              <a:gd name="connsiteY0-2" fmla="*/ 0 h 6880609"/>
              <a:gd name="connsiteX1-3" fmla="*/ 6284573 w 6284573"/>
              <a:gd name="connsiteY1-4" fmla="*/ 0 h 6880609"/>
              <a:gd name="connsiteX2-5" fmla="*/ 6284573 w 6284573"/>
              <a:gd name="connsiteY2-6" fmla="*/ 6880609 h 6880609"/>
              <a:gd name="connsiteX3-7" fmla="*/ 0 w 6284573"/>
              <a:gd name="connsiteY3-8" fmla="*/ 6880609 h 6880609"/>
              <a:gd name="connsiteX4-9" fmla="*/ 0 w 6284573"/>
              <a:gd name="connsiteY4-10" fmla="*/ 0 h 6880609"/>
              <a:gd name="connsiteX0-11" fmla="*/ 113074 w 6397647"/>
              <a:gd name="connsiteY0-12" fmla="*/ 0 h 6880609"/>
              <a:gd name="connsiteX1-13" fmla="*/ 6397647 w 6397647"/>
              <a:gd name="connsiteY1-14" fmla="*/ 0 h 6880609"/>
              <a:gd name="connsiteX2-15" fmla="*/ 6397647 w 6397647"/>
              <a:gd name="connsiteY2-16" fmla="*/ 6880609 h 6880609"/>
              <a:gd name="connsiteX3-17" fmla="*/ 113074 w 6397647"/>
              <a:gd name="connsiteY3-18" fmla="*/ 6880609 h 6880609"/>
              <a:gd name="connsiteX4-19" fmla="*/ 113074 w 6397647"/>
              <a:gd name="connsiteY4-20" fmla="*/ 0 h 6880609"/>
              <a:gd name="connsiteX0-21" fmla="*/ 94643 w 6379216"/>
              <a:gd name="connsiteY0-22" fmla="*/ 0 h 6880609"/>
              <a:gd name="connsiteX1-23" fmla="*/ 6379216 w 6379216"/>
              <a:gd name="connsiteY1-24" fmla="*/ 0 h 6880609"/>
              <a:gd name="connsiteX2-25" fmla="*/ 6379216 w 6379216"/>
              <a:gd name="connsiteY2-26" fmla="*/ 6880609 h 6880609"/>
              <a:gd name="connsiteX3-27" fmla="*/ 94643 w 6379216"/>
              <a:gd name="connsiteY3-28" fmla="*/ 6880609 h 6880609"/>
              <a:gd name="connsiteX4-29" fmla="*/ 94643 w 6379216"/>
              <a:gd name="connsiteY4-30" fmla="*/ 0 h 6880609"/>
              <a:gd name="connsiteX0-31" fmla="*/ 539092 w 6823665"/>
              <a:gd name="connsiteY0-32" fmla="*/ 0 h 6880609"/>
              <a:gd name="connsiteX1-33" fmla="*/ 6823665 w 6823665"/>
              <a:gd name="connsiteY1-34" fmla="*/ 0 h 6880609"/>
              <a:gd name="connsiteX2-35" fmla="*/ 6823665 w 6823665"/>
              <a:gd name="connsiteY2-36" fmla="*/ 6880609 h 6880609"/>
              <a:gd name="connsiteX3-37" fmla="*/ 81892 w 6823665"/>
              <a:gd name="connsiteY3-38" fmla="*/ 6860730 h 6880609"/>
              <a:gd name="connsiteX4-39" fmla="*/ 539092 w 6823665"/>
              <a:gd name="connsiteY4-40" fmla="*/ 0 h 6880609"/>
              <a:gd name="connsiteX0-41" fmla="*/ 460542 w 6745115"/>
              <a:gd name="connsiteY0-42" fmla="*/ 0 h 6880609"/>
              <a:gd name="connsiteX1-43" fmla="*/ 6745115 w 6745115"/>
              <a:gd name="connsiteY1-44" fmla="*/ 0 h 6880609"/>
              <a:gd name="connsiteX2-45" fmla="*/ 6745115 w 6745115"/>
              <a:gd name="connsiteY2-46" fmla="*/ 6880609 h 6880609"/>
              <a:gd name="connsiteX3-47" fmla="*/ 3342 w 6745115"/>
              <a:gd name="connsiteY3-48" fmla="*/ 6860730 h 6880609"/>
              <a:gd name="connsiteX4-49" fmla="*/ 460542 w 6745115"/>
              <a:gd name="connsiteY4-50" fmla="*/ 0 h 6880609"/>
              <a:gd name="connsiteX0-51" fmla="*/ 457200 w 6741773"/>
              <a:gd name="connsiteY0-52" fmla="*/ 0 h 6880609"/>
              <a:gd name="connsiteX1-53" fmla="*/ 6741773 w 6741773"/>
              <a:gd name="connsiteY1-54" fmla="*/ 0 h 6880609"/>
              <a:gd name="connsiteX2-55" fmla="*/ 6741773 w 6741773"/>
              <a:gd name="connsiteY2-56" fmla="*/ 6880609 h 6880609"/>
              <a:gd name="connsiteX3-57" fmla="*/ 0 w 6741773"/>
              <a:gd name="connsiteY3-58" fmla="*/ 6860730 h 6880609"/>
              <a:gd name="connsiteX4-59" fmla="*/ 457200 w 6741773"/>
              <a:gd name="connsiteY4-60" fmla="*/ 0 h 6880609"/>
              <a:gd name="connsiteX0-61" fmla="*/ 468718 w 6753291"/>
              <a:gd name="connsiteY0-62" fmla="*/ 0 h 6880609"/>
              <a:gd name="connsiteX1-63" fmla="*/ 6753291 w 6753291"/>
              <a:gd name="connsiteY1-64" fmla="*/ 0 h 6880609"/>
              <a:gd name="connsiteX2-65" fmla="*/ 6753291 w 6753291"/>
              <a:gd name="connsiteY2-66" fmla="*/ 6880609 h 6880609"/>
              <a:gd name="connsiteX3-67" fmla="*/ 11518 w 6753291"/>
              <a:gd name="connsiteY3-68" fmla="*/ 6860730 h 6880609"/>
              <a:gd name="connsiteX4-69" fmla="*/ 468718 w 6753291"/>
              <a:gd name="connsiteY4-70" fmla="*/ 0 h 6880609"/>
              <a:gd name="connsiteX0-71" fmla="*/ 112594 w 6397167"/>
              <a:gd name="connsiteY0-72" fmla="*/ 0 h 6880609"/>
              <a:gd name="connsiteX1-73" fmla="*/ 6397167 w 6397167"/>
              <a:gd name="connsiteY1-74" fmla="*/ 0 h 6880609"/>
              <a:gd name="connsiteX2-75" fmla="*/ 6397167 w 6397167"/>
              <a:gd name="connsiteY2-76" fmla="*/ 6880609 h 6880609"/>
              <a:gd name="connsiteX3-77" fmla="*/ 13203 w 6397167"/>
              <a:gd name="connsiteY3-78" fmla="*/ 6860730 h 6880609"/>
              <a:gd name="connsiteX4-79" fmla="*/ 112594 w 6397167"/>
              <a:gd name="connsiteY4-80" fmla="*/ 0 h 6880609"/>
              <a:gd name="connsiteX0-81" fmla="*/ 320276 w 6604849"/>
              <a:gd name="connsiteY0-82" fmla="*/ 0 h 6880609"/>
              <a:gd name="connsiteX1-83" fmla="*/ 6604849 w 6604849"/>
              <a:gd name="connsiteY1-84" fmla="*/ 0 h 6880609"/>
              <a:gd name="connsiteX2-85" fmla="*/ 6604849 w 6604849"/>
              <a:gd name="connsiteY2-86" fmla="*/ 6880609 h 6880609"/>
              <a:gd name="connsiteX3-87" fmla="*/ 12164 w 6604849"/>
              <a:gd name="connsiteY3-88" fmla="*/ 6870669 h 6880609"/>
              <a:gd name="connsiteX4-89" fmla="*/ 320276 w 6604849"/>
              <a:gd name="connsiteY4-90" fmla="*/ 0 h 6880609"/>
              <a:gd name="connsiteX0-91" fmla="*/ 323731 w 6608304"/>
              <a:gd name="connsiteY0-92" fmla="*/ 0 h 6880609"/>
              <a:gd name="connsiteX1-93" fmla="*/ 6608304 w 6608304"/>
              <a:gd name="connsiteY1-94" fmla="*/ 0 h 6880609"/>
              <a:gd name="connsiteX2-95" fmla="*/ 6608304 w 6608304"/>
              <a:gd name="connsiteY2-96" fmla="*/ 6880609 h 6880609"/>
              <a:gd name="connsiteX3-97" fmla="*/ 15619 w 6608304"/>
              <a:gd name="connsiteY3-98" fmla="*/ 6870669 h 6880609"/>
              <a:gd name="connsiteX4-99" fmla="*/ 323731 w 6608304"/>
              <a:gd name="connsiteY4-100" fmla="*/ 0 h 68806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08304" h="6880609">
                <a:moveTo>
                  <a:pt x="323731" y="0"/>
                </a:moveTo>
                <a:lnTo>
                  <a:pt x="6608304" y="0"/>
                </a:lnTo>
                <a:lnTo>
                  <a:pt x="6608304" y="6880609"/>
                </a:lnTo>
                <a:lnTo>
                  <a:pt x="15619" y="6870669"/>
                </a:lnTo>
                <a:cubicBezTo>
                  <a:pt x="-222920" y="4050359"/>
                  <a:pt x="2381130" y="2512197"/>
                  <a:pt x="323731" y="0"/>
                </a:cubicBezTo>
                <a:close/>
              </a:path>
            </a:pathLst>
          </a:custGeom>
          <a:blipFill dpi="0" rotWithShape="1">
            <a:blip r:embed="rId2"/>
            <a:srcRect/>
            <a:tile tx="-1905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 userDrawn="1"/>
        </p:nvSpPr>
        <p:spPr>
          <a:xfrm>
            <a:off x="5595967" y="7698"/>
            <a:ext cx="6608304" cy="6880609"/>
          </a:xfrm>
          <a:custGeom>
            <a:avLst/>
            <a:gdLst>
              <a:gd name="connsiteX0" fmla="*/ 0 w 6284573"/>
              <a:gd name="connsiteY0" fmla="*/ 0 h 6880609"/>
              <a:gd name="connsiteX1" fmla="*/ 6284573 w 6284573"/>
              <a:gd name="connsiteY1" fmla="*/ 0 h 6880609"/>
              <a:gd name="connsiteX2" fmla="*/ 6284573 w 6284573"/>
              <a:gd name="connsiteY2" fmla="*/ 6880609 h 6880609"/>
              <a:gd name="connsiteX3" fmla="*/ 0 w 6284573"/>
              <a:gd name="connsiteY3" fmla="*/ 6880609 h 6880609"/>
              <a:gd name="connsiteX4" fmla="*/ 0 w 6284573"/>
              <a:gd name="connsiteY4" fmla="*/ 0 h 6880609"/>
              <a:gd name="connsiteX0-1" fmla="*/ 0 w 6284573"/>
              <a:gd name="connsiteY0-2" fmla="*/ 0 h 6880609"/>
              <a:gd name="connsiteX1-3" fmla="*/ 6284573 w 6284573"/>
              <a:gd name="connsiteY1-4" fmla="*/ 0 h 6880609"/>
              <a:gd name="connsiteX2-5" fmla="*/ 6284573 w 6284573"/>
              <a:gd name="connsiteY2-6" fmla="*/ 6880609 h 6880609"/>
              <a:gd name="connsiteX3-7" fmla="*/ 0 w 6284573"/>
              <a:gd name="connsiteY3-8" fmla="*/ 6880609 h 6880609"/>
              <a:gd name="connsiteX4-9" fmla="*/ 0 w 6284573"/>
              <a:gd name="connsiteY4-10" fmla="*/ 0 h 6880609"/>
              <a:gd name="connsiteX0-11" fmla="*/ 113074 w 6397647"/>
              <a:gd name="connsiteY0-12" fmla="*/ 0 h 6880609"/>
              <a:gd name="connsiteX1-13" fmla="*/ 6397647 w 6397647"/>
              <a:gd name="connsiteY1-14" fmla="*/ 0 h 6880609"/>
              <a:gd name="connsiteX2-15" fmla="*/ 6397647 w 6397647"/>
              <a:gd name="connsiteY2-16" fmla="*/ 6880609 h 6880609"/>
              <a:gd name="connsiteX3-17" fmla="*/ 113074 w 6397647"/>
              <a:gd name="connsiteY3-18" fmla="*/ 6880609 h 6880609"/>
              <a:gd name="connsiteX4-19" fmla="*/ 113074 w 6397647"/>
              <a:gd name="connsiteY4-20" fmla="*/ 0 h 6880609"/>
              <a:gd name="connsiteX0-21" fmla="*/ 94643 w 6379216"/>
              <a:gd name="connsiteY0-22" fmla="*/ 0 h 6880609"/>
              <a:gd name="connsiteX1-23" fmla="*/ 6379216 w 6379216"/>
              <a:gd name="connsiteY1-24" fmla="*/ 0 h 6880609"/>
              <a:gd name="connsiteX2-25" fmla="*/ 6379216 w 6379216"/>
              <a:gd name="connsiteY2-26" fmla="*/ 6880609 h 6880609"/>
              <a:gd name="connsiteX3-27" fmla="*/ 94643 w 6379216"/>
              <a:gd name="connsiteY3-28" fmla="*/ 6880609 h 6880609"/>
              <a:gd name="connsiteX4-29" fmla="*/ 94643 w 6379216"/>
              <a:gd name="connsiteY4-30" fmla="*/ 0 h 6880609"/>
              <a:gd name="connsiteX0-31" fmla="*/ 539092 w 6823665"/>
              <a:gd name="connsiteY0-32" fmla="*/ 0 h 6880609"/>
              <a:gd name="connsiteX1-33" fmla="*/ 6823665 w 6823665"/>
              <a:gd name="connsiteY1-34" fmla="*/ 0 h 6880609"/>
              <a:gd name="connsiteX2-35" fmla="*/ 6823665 w 6823665"/>
              <a:gd name="connsiteY2-36" fmla="*/ 6880609 h 6880609"/>
              <a:gd name="connsiteX3-37" fmla="*/ 81892 w 6823665"/>
              <a:gd name="connsiteY3-38" fmla="*/ 6860730 h 6880609"/>
              <a:gd name="connsiteX4-39" fmla="*/ 539092 w 6823665"/>
              <a:gd name="connsiteY4-40" fmla="*/ 0 h 6880609"/>
              <a:gd name="connsiteX0-41" fmla="*/ 460542 w 6745115"/>
              <a:gd name="connsiteY0-42" fmla="*/ 0 h 6880609"/>
              <a:gd name="connsiteX1-43" fmla="*/ 6745115 w 6745115"/>
              <a:gd name="connsiteY1-44" fmla="*/ 0 h 6880609"/>
              <a:gd name="connsiteX2-45" fmla="*/ 6745115 w 6745115"/>
              <a:gd name="connsiteY2-46" fmla="*/ 6880609 h 6880609"/>
              <a:gd name="connsiteX3-47" fmla="*/ 3342 w 6745115"/>
              <a:gd name="connsiteY3-48" fmla="*/ 6860730 h 6880609"/>
              <a:gd name="connsiteX4-49" fmla="*/ 460542 w 6745115"/>
              <a:gd name="connsiteY4-50" fmla="*/ 0 h 6880609"/>
              <a:gd name="connsiteX0-51" fmla="*/ 457200 w 6741773"/>
              <a:gd name="connsiteY0-52" fmla="*/ 0 h 6880609"/>
              <a:gd name="connsiteX1-53" fmla="*/ 6741773 w 6741773"/>
              <a:gd name="connsiteY1-54" fmla="*/ 0 h 6880609"/>
              <a:gd name="connsiteX2-55" fmla="*/ 6741773 w 6741773"/>
              <a:gd name="connsiteY2-56" fmla="*/ 6880609 h 6880609"/>
              <a:gd name="connsiteX3-57" fmla="*/ 0 w 6741773"/>
              <a:gd name="connsiteY3-58" fmla="*/ 6860730 h 6880609"/>
              <a:gd name="connsiteX4-59" fmla="*/ 457200 w 6741773"/>
              <a:gd name="connsiteY4-60" fmla="*/ 0 h 6880609"/>
              <a:gd name="connsiteX0-61" fmla="*/ 468718 w 6753291"/>
              <a:gd name="connsiteY0-62" fmla="*/ 0 h 6880609"/>
              <a:gd name="connsiteX1-63" fmla="*/ 6753291 w 6753291"/>
              <a:gd name="connsiteY1-64" fmla="*/ 0 h 6880609"/>
              <a:gd name="connsiteX2-65" fmla="*/ 6753291 w 6753291"/>
              <a:gd name="connsiteY2-66" fmla="*/ 6880609 h 6880609"/>
              <a:gd name="connsiteX3-67" fmla="*/ 11518 w 6753291"/>
              <a:gd name="connsiteY3-68" fmla="*/ 6860730 h 6880609"/>
              <a:gd name="connsiteX4-69" fmla="*/ 468718 w 6753291"/>
              <a:gd name="connsiteY4-70" fmla="*/ 0 h 6880609"/>
              <a:gd name="connsiteX0-71" fmla="*/ 112594 w 6397167"/>
              <a:gd name="connsiteY0-72" fmla="*/ 0 h 6880609"/>
              <a:gd name="connsiteX1-73" fmla="*/ 6397167 w 6397167"/>
              <a:gd name="connsiteY1-74" fmla="*/ 0 h 6880609"/>
              <a:gd name="connsiteX2-75" fmla="*/ 6397167 w 6397167"/>
              <a:gd name="connsiteY2-76" fmla="*/ 6880609 h 6880609"/>
              <a:gd name="connsiteX3-77" fmla="*/ 13203 w 6397167"/>
              <a:gd name="connsiteY3-78" fmla="*/ 6860730 h 6880609"/>
              <a:gd name="connsiteX4-79" fmla="*/ 112594 w 6397167"/>
              <a:gd name="connsiteY4-80" fmla="*/ 0 h 6880609"/>
              <a:gd name="connsiteX0-81" fmla="*/ 320276 w 6604849"/>
              <a:gd name="connsiteY0-82" fmla="*/ 0 h 6880609"/>
              <a:gd name="connsiteX1-83" fmla="*/ 6604849 w 6604849"/>
              <a:gd name="connsiteY1-84" fmla="*/ 0 h 6880609"/>
              <a:gd name="connsiteX2-85" fmla="*/ 6604849 w 6604849"/>
              <a:gd name="connsiteY2-86" fmla="*/ 6880609 h 6880609"/>
              <a:gd name="connsiteX3-87" fmla="*/ 12164 w 6604849"/>
              <a:gd name="connsiteY3-88" fmla="*/ 6870669 h 6880609"/>
              <a:gd name="connsiteX4-89" fmla="*/ 320276 w 6604849"/>
              <a:gd name="connsiteY4-90" fmla="*/ 0 h 6880609"/>
              <a:gd name="connsiteX0-91" fmla="*/ 323731 w 6608304"/>
              <a:gd name="connsiteY0-92" fmla="*/ 0 h 6880609"/>
              <a:gd name="connsiteX1-93" fmla="*/ 6608304 w 6608304"/>
              <a:gd name="connsiteY1-94" fmla="*/ 0 h 6880609"/>
              <a:gd name="connsiteX2-95" fmla="*/ 6608304 w 6608304"/>
              <a:gd name="connsiteY2-96" fmla="*/ 6880609 h 6880609"/>
              <a:gd name="connsiteX3-97" fmla="*/ 15619 w 6608304"/>
              <a:gd name="connsiteY3-98" fmla="*/ 6870669 h 6880609"/>
              <a:gd name="connsiteX4-99" fmla="*/ 323731 w 6608304"/>
              <a:gd name="connsiteY4-100" fmla="*/ 0 h 68806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08304" h="6880609">
                <a:moveTo>
                  <a:pt x="323731" y="0"/>
                </a:moveTo>
                <a:lnTo>
                  <a:pt x="6608304" y="0"/>
                </a:lnTo>
                <a:lnTo>
                  <a:pt x="6608304" y="6880609"/>
                </a:lnTo>
                <a:lnTo>
                  <a:pt x="15619" y="6870669"/>
                </a:lnTo>
                <a:cubicBezTo>
                  <a:pt x="-222920" y="4050359"/>
                  <a:pt x="2381130" y="2512197"/>
                  <a:pt x="323731" y="0"/>
                </a:cubicBez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2" hasCustomPrompt="1"/>
          </p:nvPr>
        </p:nvSpPr>
        <p:spPr>
          <a:xfrm>
            <a:off x="551180" y="1347470"/>
            <a:ext cx="5825490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0">
                <a:solidFill>
                  <a:srgbClr val="54C9C3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dirty="0"/>
              <a:t>招聘网站数据文本挖掘</a:t>
            </a: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3" hasCustomPrompt="1"/>
          </p:nvPr>
        </p:nvSpPr>
        <p:spPr>
          <a:xfrm>
            <a:off x="558800" y="2238375"/>
            <a:ext cx="5779770" cy="1129665"/>
          </a:xfrm>
          <a:prstGeom prst="rect">
            <a:avLst/>
          </a:prstGeom>
          <a:effectLst/>
        </p:spPr>
        <p:txBody>
          <a:bodyPr/>
          <a:lstStyle>
            <a:lvl1pPr marL="0" indent="0" algn="r">
              <a:buNone/>
              <a:defRPr sz="4000" b="1">
                <a:solidFill>
                  <a:srgbClr val="54C9C3"/>
                </a:solidFill>
                <a:effectLst>
                  <a:outerShdw blurRad="190500" dist="76200" dir="5400000" algn="t" rotWithShape="0">
                    <a:schemeClr val="accent4">
                      <a:alpha val="26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——基于BOSS直聘网站爬虫分析</a:t>
            </a:r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15" hasCustomPrompt="1"/>
          </p:nvPr>
        </p:nvSpPr>
        <p:spPr>
          <a:xfrm>
            <a:off x="802505" y="5542836"/>
            <a:ext cx="2540000" cy="401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汇报人：宁志浩</a:t>
            </a:r>
          </a:p>
        </p:txBody>
      </p:sp>
      <p:pic>
        <p:nvPicPr>
          <p:cNvPr id="2" name="图片 1" descr="1"/>
          <p:cNvPicPr>
            <a:picLocks noChangeAspect="1"/>
          </p:cNvPicPr>
          <p:nvPr userDrawn="1"/>
        </p:nvPicPr>
        <p:blipFill>
          <a:blip r:embed="rId3"/>
          <a:srcRect l="24992" r="18821"/>
          <a:stretch>
            <a:fillRect/>
          </a:stretch>
        </p:blipFill>
        <p:spPr>
          <a:xfrm>
            <a:off x="7323455" y="1109980"/>
            <a:ext cx="4359275" cy="46558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0" y="0"/>
            <a:ext cx="5656986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  <a:gd name="connsiteX0-111" fmla="*/ 0 w 5523003"/>
              <a:gd name="connsiteY0-112" fmla="*/ 0 h 6959600"/>
              <a:gd name="connsiteX1-113" fmla="*/ 5394560 w 5523003"/>
              <a:gd name="connsiteY1-114" fmla="*/ 0 h 6959600"/>
              <a:gd name="connsiteX2-115" fmla="*/ 5224564 w 5523003"/>
              <a:gd name="connsiteY2-116" fmla="*/ 6860267 h 6959600"/>
              <a:gd name="connsiteX3-117" fmla="*/ 0 w 5523003"/>
              <a:gd name="connsiteY3-118" fmla="*/ 6959600 h 6959600"/>
              <a:gd name="connsiteX4-119" fmla="*/ 0 w 5523003"/>
              <a:gd name="connsiteY4-120" fmla="*/ 0 h 6959600"/>
              <a:gd name="connsiteX0-121" fmla="*/ 0 w 5470315"/>
              <a:gd name="connsiteY0-122" fmla="*/ 0 h 6959600"/>
              <a:gd name="connsiteX1-123" fmla="*/ 5339176 w 5470315"/>
              <a:gd name="connsiteY1-124" fmla="*/ 21771 h 6959600"/>
              <a:gd name="connsiteX2-125" fmla="*/ 5224564 w 5470315"/>
              <a:gd name="connsiteY2-126" fmla="*/ 6860267 h 6959600"/>
              <a:gd name="connsiteX3-127" fmla="*/ 0 w 5470315"/>
              <a:gd name="connsiteY3-128" fmla="*/ 6959600 h 6959600"/>
              <a:gd name="connsiteX4-129" fmla="*/ 0 w 5470315"/>
              <a:gd name="connsiteY4-130" fmla="*/ 0 h 6959600"/>
              <a:gd name="connsiteX0-131" fmla="*/ 0 w 5384956"/>
              <a:gd name="connsiteY0-132" fmla="*/ 0 h 6959600"/>
              <a:gd name="connsiteX1-133" fmla="*/ 5249176 w 5384956"/>
              <a:gd name="connsiteY1-134" fmla="*/ 7257 h 6959600"/>
              <a:gd name="connsiteX2-135" fmla="*/ 5224564 w 5384956"/>
              <a:gd name="connsiteY2-136" fmla="*/ 6860267 h 6959600"/>
              <a:gd name="connsiteX3-137" fmla="*/ 0 w 5384956"/>
              <a:gd name="connsiteY3-138" fmla="*/ 6959600 h 6959600"/>
              <a:gd name="connsiteX4-139" fmla="*/ 0 w 5384956"/>
              <a:gd name="connsiteY4-140" fmla="*/ 0 h 6959600"/>
              <a:gd name="connsiteX0-141" fmla="*/ 0 w 5393644"/>
              <a:gd name="connsiteY0-142" fmla="*/ 0 h 6959600"/>
              <a:gd name="connsiteX1-143" fmla="*/ 5249176 w 5393644"/>
              <a:gd name="connsiteY1-144" fmla="*/ 7257 h 6959600"/>
              <a:gd name="connsiteX2-145" fmla="*/ 5376872 w 5393644"/>
              <a:gd name="connsiteY2-146" fmla="*/ 6838495 h 6959600"/>
              <a:gd name="connsiteX3-147" fmla="*/ 0 w 5393644"/>
              <a:gd name="connsiteY3-148" fmla="*/ 6959600 h 6959600"/>
              <a:gd name="connsiteX4-149" fmla="*/ 0 w 5393644"/>
              <a:gd name="connsiteY4-150" fmla="*/ 0 h 6959600"/>
              <a:gd name="connsiteX0-151" fmla="*/ 0 w 5389018"/>
              <a:gd name="connsiteY0-152" fmla="*/ 0 h 6959600"/>
              <a:gd name="connsiteX1-153" fmla="*/ 5249176 w 5389018"/>
              <a:gd name="connsiteY1-154" fmla="*/ 7257 h 6959600"/>
              <a:gd name="connsiteX2-155" fmla="*/ 5376872 w 5389018"/>
              <a:gd name="connsiteY2-156" fmla="*/ 6838495 h 6959600"/>
              <a:gd name="connsiteX3-157" fmla="*/ 0 w 5389018"/>
              <a:gd name="connsiteY3-158" fmla="*/ 6959600 h 6959600"/>
              <a:gd name="connsiteX4-159" fmla="*/ 0 w 5389018"/>
              <a:gd name="connsiteY4-160" fmla="*/ 0 h 6959600"/>
              <a:gd name="connsiteX0-161" fmla="*/ 0 w 5404564"/>
              <a:gd name="connsiteY0-162" fmla="*/ 0 h 6959600"/>
              <a:gd name="connsiteX1-163" fmla="*/ 5249176 w 5404564"/>
              <a:gd name="connsiteY1-164" fmla="*/ 7257 h 6959600"/>
              <a:gd name="connsiteX2-165" fmla="*/ 5404564 w 5404564"/>
              <a:gd name="connsiteY2-166" fmla="*/ 6853010 h 6959600"/>
              <a:gd name="connsiteX3-167" fmla="*/ 0 w 5404564"/>
              <a:gd name="connsiteY3-168" fmla="*/ 6959600 h 6959600"/>
              <a:gd name="connsiteX4-169" fmla="*/ 0 w 5404564"/>
              <a:gd name="connsiteY4-170" fmla="*/ 0 h 6959600"/>
              <a:gd name="connsiteX0-171" fmla="*/ 0 w 5396585"/>
              <a:gd name="connsiteY0-172" fmla="*/ 0 h 6959600"/>
              <a:gd name="connsiteX1-173" fmla="*/ 5249176 w 5396585"/>
              <a:gd name="connsiteY1-174" fmla="*/ 7257 h 6959600"/>
              <a:gd name="connsiteX2-175" fmla="*/ 5396585 w 5396585"/>
              <a:gd name="connsiteY2-176" fmla="*/ 6858586 h 6959600"/>
              <a:gd name="connsiteX3-177" fmla="*/ 0 w 5396585"/>
              <a:gd name="connsiteY3-178" fmla="*/ 6959600 h 6959600"/>
              <a:gd name="connsiteX4-179" fmla="*/ 0 w 5396585"/>
              <a:gd name="connsiteY4-180" fmla="*/ 0 h 6959600"/>
              <a:gd name="connsiteX0-181" fmla="*/ 0 w 5396585"/>
              <a:gd name="connsiteY0-182" fmla="*/ 0 h 6959600"/>
              <a:gd name="connsiteX1-183" fmla="*/ 5193327 w 5396585"/>
              <a:gd name="connsiteY1-184" fmla="*/ 1681 h 6959600"/>
              <a:gd name="connsiteX2-185" fmla="*/ 5396585 w 5396585"/>
              <a:gd name="connsiteY2-186" fmla="*/ 6858586 h 6959600"/>
              <a:gd name="connsiteX3-187" fmla="*/ 0 w 5396585"/>
              <a:gd name="connsiteY3-188" fmla="*/ 6959600 h 6959600"/>
              <a:gd name="connsiteX4-189" fmla="*/ 0 w 5396585"/>
              <a:gd name="connsiteY4-19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96585" h="6959600">
                <a:moveTo>
                  <a:pt x="0" y="0"/>
                </a:moveTo>
                <a:lnTo>
                  <a:pt x="5193327" y="1681"/>
                </a:lnTo>
                <a:cubicBezTo>
                  <a:pt x="5882754" y="2858576"/>
                  <a:pt x="3789507" y="2898605"/>
                  <a:pt x="5396585" y="6858586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" name="任意多边形 3"/>
          <p:cNvSpPr/>
          <p:nvPr userDrawn="1"/>
        </p:nvSpPr>
        <p:spPr>
          <a:xfrm>
            <a:off x="0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>
            <a:off x="0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39287" y="2001429"/>
            <a:ext cx="1930399" cy="0"/>
          </a:xfrm>
          <a:prstGeom prst="line">
            <a:avLst/>
          </a:prstGeom>
          <a:ln w="12700">
            <a:gradFill>
              <a:gsLst>
                <a:gs pos="0">
                  <a:schemeClr val="accent2">
                    <a:alpha val="0"/>
                  </a:schemeClr>
                </a:gs>
                <a:gs pos="56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 userDrawn="1"/>
        </p:nvSpPr>
        <p:spPr>
          <a:xfrm>
            <a:off x="6096000" y="1717041"/>
            <a:ext cx="4640902" cy="651857"/>
          </a:xfrm>
          <a:prstGeom prst="rect">
            <a:avLst/>
          </a:prstGeom>
          <a:noFill/>
          <a:ln w="3175">
            <a:solidFill>
              <a:srgbClr val="54C9C3"/>
            </a:solidFill>
          </a:ln>
          <a:effectLst>
            <a:outerShdw blurRad="177800" dist="127000" dir="2700000" algn="tl" rotWithShape="0">
              <a:schemeClr val="accent1">
                <a:lumMod val="75000"/>
                <a:alpha val="17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4C9C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096000" y="2634732"/>
            <a:ext cx="4640902" cy="651857"/>
          </a:xfrm>
          <a:prstGeom prst="rect">
            <a:avLst/>
          </a:prstGeom>
          <a:solidFill>
            <a:schemeClr val="bg1"/>
          </a:solidFill>
          <a:ln w="3175">
            <a:solidFill>
              <a:srgbClr val="54C9C3"/>
            </a:solidFill>
          </a:ln>
          <a:effectLst>
            <a:outerShdw blurRad="177800" dist="127000" dir="2700000" algn="tl" rotWithShape="0">
              <a:schemeClr val="accent1">
                <a:lumMod val="7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096000" y="3570202"/>
            <a:ext cx="4640902" cy="651857"/>
          </a:xfrm>
          <a:prstGeom prst="rect">
            <a:avLst/>
          </a:prstGeom>
          <a:solidFill>
            <a:schemeClr val="bg1"/>
          </a:solidFill>
          <a:ln w="3175">
            <a:solidFill>
              <a:srgbClr val="54C9C3"/>
            </a:solidFill>
          </a:ln>
          <a:effectLst>
            <a:outerShdw blurRad="177800" dist="127000" dir="2700000" algn="tl" rotWithShape="0">
              <a:schemeClr val="accent1">
                <a:lumMod val="7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6096000" y="4576795"/>
            <a:ext cx="4640902" cy="651857"/>
          </a:xfrm>
          <a:prstGeom prst="rect">
            <a:avLst/>
          </a:prstGeom>
          <a:solidFill>
            <a:schemeClr val="bg1"/>
          </a:solidFill>
          <a:ln w="3175">
            <a:solidFill>
              <a:srgbClr val="54C9C3"/>
            </a:solidFill>
          </a:ln>
          <a:effectLst>
            <a:outerShdw blurRad="177800" dist="127000" dir="2700000" algn="tl" rotWithShape="0">
              <a:schemeClr val="accent1">
                <a:lumMod val="7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12139485" y="0"/>
            <a:ext cx="52515" cy="6858000"/>
          </a:xfrm>
          <a:prstGeom prst="rect">
            <a:avLst/>
          </a:pr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1"/>
          </p:nvPr>
        </p:nvSpPr>
        <p:spPr>
          <a:xfrm>
            <a:off x="6180138" y="1842400"/>
            <a:ext cx="2686276" cy="404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4" name="文本占位符 43"/>
          <p:cNvSpPr>
            <a:spLocks noGrp="1"/>
          </p:cNvSpPr>
          <p:nvPr>
            <p:ph type="body" sz="quarter" idx="12" hasCustomPrompt="1"/>
          </p:nvPr>
        </p:nvSpPr>
        <p:spPr>
          <a:xfrm>
            <a:off x="9968323" y="1828625"/>
            <a:ext cx="749742" cy="4187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3"/>
          </p:nvPr>
        </p:nvSpPr>
        <p:spPr>
          <a:xfrm>
            <a:off x="6180138" y="3037134"/>
            <a:ext cx="2686276" cy="404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6" name="文本占位符 45"/>
          <p:cNvSpPr>
            <a:spLocks noGrp="1"/>
          </p:cNvSpPr>
          <p:nvPr>
            <p:ph type="body" sz="quarter" idx="14" hasCustomPrompt="1"/>
          </p:nvPr>
        </p:nvSpPr>
        <p:spPr>
          <a:xfrm>
            <a:off x="9968323" y="3023359"/>
            <a:ext cx="749742" cy="4187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5"/>
          </p:nvPr>
        </p:nvSpPr>
        <p:spPr>
          <a:xfrm>
            <a:off x="6180138" y="4229472"/>
            <a:ext cx="2686276" cy="404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8" name="文本占位符 47"/>
          <p:cNvSpPr>
            <a:spLocks noGrp="1"/>
          </p:cNvSpPr>
          <p:nvPr>
            <p:ph type="body" sz="quarter" idx="16" hasCustomPrompt="1"/>
          </p:nvPr>
        </p:nvSpPr>
        <p:spPr>
          <a:xfrm>
            <a:off x="9968323" y="4215697"/>
            <a:ext cx="749742" cy="4187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17"/>
          </p:nvPr>
        </p:nvSpPr>
        <p:spPr>
          <a:xfrm>
            <a:off x="6180138" y="5432608"/>
            <a:ext cx="2686276" cy="404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50" name="文本占位符 49"/>
          <p:cNvSpPr>
            <a:spLocks noGrp="1"/>
          </p:cNvSpPr>
          <p:nvPr>
            <p:ph type="body" sz="quarter" idx="18" hasCustomPrompt="1"/>
          </p:nvPr>
        </p:nvSpPr>
        <p:spPr>
          <a:xfrm>
            <a:off x="9968323" y="5418833"/>
            <a:ext cx="749742" cy="4187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1" name="文本框 50"/>
          <p:cNvSpPr txBox="1"/>
          <p:nvPr userDrawn="1"/>
        </p:nvSpPr>
        <p:spPr>
          <a:xfrm>
            <a:off x="739287" y="1024999"/>
            <a:ext cx="1868435" cy="923330"/>
          </a:xfrm>
          <a:prstGeom prst="rect">
            <a:avLst/>
          </a:prstGeom>
        </p:spPr>
        <p:txBody>
          <a:bodyPr/>
          <a:lstStyle>
            <a:lvl1pPr lvl="0" indent="0" algn="di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>
                <a:gradFill>
                  <a:gsLst>
                    <a:gs pos="70000">
                      <a:schemeClr val="bg1"/>
                    </a:gs>
                    <a:gs pos="97000">
                      <a:schemeClr val="accent2"/>
                    </a:gs>
                  </a:gsLst>
                  <a:lin ang="5400000" scaled="0"/>
                </a:gradFill>
                <a:latin typeface="+mj-ea"/>
                <a:ea typeface="+mj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 dirty="0"/>
              <a:t>目录</a:t>
            </a:r>
          </a:p>
        </p:txBody>
      </p:sp>
      <p:sp>
        <p:nvSpPr>
          <p:cNvPr id="52" name="文本框 51"/>
          <p:cNvSpPr txBox="1"/>
          <p:nvPr userDrawn="1"/>
        </p:nvSpPr>
        <p:spPr>
          <a:xfrm>
            <a:off x="661230" y="2034085"/>
            <a:ext cx="210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kern="1200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CONTENTS</a:t>
            </a:r>
            <a:endParaRPr lang="zh-CN" altLang="en-US" sz="2800" kern="1200"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6083300" y="794386"/>
            <a:ext cx="4640902" cy="651857"/>
          </a:xfrm>
          <a:prstGeom prst="rect">
            <a:avLst/>
          </a:prstGeom>
          <a:noFill/>
          <a:ln w="3175">
            <a:solidFill>
              <a:srgbClr val="54C9C3"/>
            </a:solidFill>
          </a:ln>
          <a:effectLst>
            <a:outerShdw blurRad="177800" dist="127000" dir="2700000" algn="tl" rotWithShape="0">
              <a:schemeClr val="accent1">
                <a:lumMod val="75000"/>
                <a:alpha val="17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4C9C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6188393" y="851800"/>
            <a:ext cx="2686276" cy="4049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 hasCustomPrompt="1"/>
          </p:nvPr>
        </p:nvSpPr>
        <p:spPr>
          <a:xfrm>
            <a:off x="9976578" y="789130"/>
            <a:ext cx="749742" cy="4187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6125210" y="5512785"/>
            <a:ext cx="4640902" cy="651857"/>
          </a:xfrm>
          <a:prstGeom prst="rect">
            <a:avLst/>
          </a:prstGeom>
          <a:solidFill>
            <a:schemeClr val="bg1"/>
          </a:solidFill>
          <a:ln w="3175">
            <a:solidFill>
              <a:srgbClr val="54C9C3"/>
            </a:solidFill>
          </a:ln>
          <a:effectLst>
            <a:outerShdw blurRad="177800" dist="127000" dir="2700000" algn="tl" rotWithShape="0">
              <a:schemeClr val="accent1">
                <a:lumMod val="75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0" y="0"/>
            <a:ext cx="5656986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  <a:gd name="connsiteX0-111" fmla="*/ 0 w 5523003"/>
              <a:gd name="connsiteY0-112" fmla="*/ 0 h 6959600"/>
              <a:gd name="connsiteX1-113" fmla="*/ 5394560 w 5523003"/>
              <a:gd name="connsiteY1-114" fmla="*/ 0 h 6959600"/>
              <a:gd name="connsiteX2-115" fmla="*/ 5224564 w 5523003"/>
              <a:gd name="connsiteY2-116" fmla="*/ 6860267 h 6959600"/>
              <a:gd name="connsiteX3-117" fmla="*/ 0 w 5523003"/>
              <a:gd name="connsiteY3-118" fmla="*/ 6959600 h 6959600"/>
              <a:gd name="connsiteX4-119" fmla="*/ 0 w 5523003"/>
              <a:gd name="connsiteY4-120" fmla="*/ 0 h 6959600"/>
              <a:gd name="connsiteX0-121" fmla="*/ 0 w 5470315"/>
              <a:gd name="connsiteY0-122" fmla="*/ 0 h 6959600"/>
              <a:gd name="connsiteX1-123" fmla="*/ 5339176 w 5470315"/>
              <a:gd name="connsiteY1-124" fmla="*/ 21771 h 6959600"/>
              <a:gd name="connsiteX2-125" fmla="*/ 5224564 w 5470315"/>
              <a:gd name="connsiteY2-126" fmla="*/ 6860267 h 6959600"/>
              <a:gd name="connsiteX3-127" fmla="*/ 0 w 5470315"/>
              <a:gd name="connsiteY3-128" fmla="*/ 6959600 h 6959600"/>
              <a:gd name="connsiteX4-129" fmla="*/ 0 w 5470315"/>
              <a:gd name="connsiteY4-130" fmla="*/ 0 h 6959600"/>
              <a:gd name="connsiteX0-131" fmla="*/ 0 w 5384956"/>
              <a:gd name="connsiteY0-132" fmla="*/ 0 h 6959600"/>
              <a:gd name="connsiteX1-133" fmla="*/ 5249176 w 5384956"/>
              <a:gd name="connsiteY1-134" fmla="*/ 7257 h 6959600"/>
              <a:gd name="connsiteX2-135" fmla="*/ 5224564 w 5384956"/>
              <a:gd name="connsiteY2-136" fmla="*/ 6860267 h 6959600"/>
              <a:gd name="connsiteX3-137" fmla="*/ 0 w 5384956"/>
              <a:gd name="connsiteY3-138" fmla="*/ 6959600 h 6959600"/>
              <a:gd name="connsiteX4-139" fmla="*/ 0 w 5384956"/>
              <a:gd name="connsiteY4-140" fmla="*/ 0 h 6959600"/>
              <a:gd name="connsiteX0-141" fmla="*/ 0 w 5393644"/>
              <a:gd name="connsiteY0-142" fmla="*/ 0 h 6959600"/>
              <a:gd name="connsiteX1-143" fmla="*/ 5249176 w 5393644"/>
              <a:gd name="connsiteY1-144" fmla="*/ 7257 h 6959600"/>
              <a:gd name="connsiteX2-145" fmla="*/ 5376872 w 5393644"/>
              <a:gd name="connsiteY2-146" fmla="*/ 6838495 h 6959600"/>
              <a:gd name="connsiteX3-147" fmla="*/ 0 w 5393644"/>
              <a:gd name="connsiteY3-148" fmla="*/ 6959600 h 6959600"/>
              <a:gd name="connsiteX4-149" fmla="*/ 0 w 5393644"/>
              <a:gd name="connsiteY4-150" fmla="*/ 0 h 6959600"/>
              <a:gd name="connsiteX0-151" fmla="*/ 0 w 5389018"/>
              <a:gd name="connsiteY0-152" fmla="*/ 0 h 6959600"/>
              <a:gd name="connsiteX1-153" fmla="*/ 5249176 w 5389018"/>
              <a:gd name="connsiteY1-154" fmla="*/ 7257 h 6959600"/>
              <a:gd name="connsiteX2-155" fmla="*/ 5376872 w 5389018"/>
              <a:gd name="connsiteY2-156" fmla="*/ 6838495 h 6959600"/>
              <a:gd name="connsiteX3-157" fmla="*/ 0 w 5389018"/>
              <a:gd name="connsiteY3-158" fmla="*/ 6959600 h 6959600"/>
              <a:gd name="connsiteX4-159" fmla="*/ 0 w 5389018"/>
              <a:gd name="connsiteY4-160" fmla="*/ 0 h 6959600"/>
              <a:gd name="connsiteX0-161" fmla="*/ 0 w 5404564"/>
              <a:gd name="connsiteY0-162" fmla="*/ 0 h 6959600"/>
              <a:gd name="connsiteX1-163" fmla="*/ 5249176 w 5404564"/>
              <a:gd name="connsiteY1-164" fmla="*/ 7257 h 6959600"/>
              <a:gd name="connsiteX2-165" fmla="*/ 5404564 w 5404564"/>
              <a:gd name="connsiteY2-166" fmla="*/ 6853010 h 6959600"/>
              <a:gd name="connsiteX3-167" fmla="*/ 0 w 5404564"/>
              <a:gd name="connsiteY3-168" fmla="*/ 6959600 h 6959600"/>
              <a:gd name="connsiteX4-169" fmla="*/ 0 w 5404564"/>
              <a:gd name="connsiteY4-170" fmla="*/ 0 h 6959600"/>
              <a:gd name="connsiteX0-171" fmla="*/ 0 w 5396585"/>
              <a:gd name="connsiteY0-172" fmla="*/ 0 h 6959600"/>
              <a:gd name="connsiteX1-173" fmla="*/ 5249176 w 5396585"/>
              <a:gd name="connsiteY1-174" fmla="*/ 7257 h 6959600"/>
              <a:gd name="connsiteX2-175" fmla="*/ 5396585 w 5396585"/>
              <a:gd name="connsiteY2-176" fmla="*/ 6858586 h 6959600"/>
              <a:gd name="connsiteX3-177" fmla="*/ 0 w 5396585"/>
              <a:gd name="connsiteY3-178" fmla="*/ 6959600 h 6959600"/>
              <a:gd name="connsiteX4-179" fmla="*/ 0 w 5396585"/>
              <a:gd name="connsiteY4-180" fmla="*/ 0 h 6959600"/>
              <a:gd name="connsiteX0-181" fmla="*/ 0 w 5396585"/>
              <a:gd name="connsiteY0-182" fmla="*/ 0 h 6959600"/>
              <a:gd name="connsiteX1-183" fmla="*/ 5193327 w 5396585"/>
              <a:gd name="connsiteY1-184" fmla="*/ 1681 h 6959600"/>
              <a:gd name="connsiteX2-185" fmla="*/ 5396585 w 5396585"/>
              <a:gd name="connsiteY2-186" fmla="*/ 6858586 h 6959600"/>
              <a:gd name="connsiteX3-187" fmla="*/ 0 w 5396585"/>
              <a:gd name="connsiteY3-188" fmla="*/ 6959600 h 6959600"/>
              <a:gd name="connsiteX4-189" fmla="*/ 0 w 5396585"/>
              <a:gd name="connsiteY4-19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96585" h="6959600">
                <a:moveTo>
                  <a:pt x="0" y="0"/>
                </a:moveTo>
                <a:lnTo>
                  <a:pt x="5193327" y="1681"/>
                </a:lnTo>
                <a:cubicBezTo>
                  <a:pt x="5882754" y="2858576"/>
                  <a:pt x="3789507" y="2898605"/>
                  <a:pt x="5396585" y="6858586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任意多边形 4"/>
          <p:cNvSpPr/>
          <p:nvPr userDrawn="1"/>
        </p:nvSpPr>
        <p:spPr>
          <a:xfrm>
            <a:off x="0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/>
        </p:nvSpPr>
        <p:spPr>
          <a:xfrm>
            <a:off x="-1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2139485" y="0"/>
            <a:ext cx="52515" cy="6858000"/>
          </a:xfrm>
          <a:prstGeom prst="rect">
            <a:avLst/>
          </a:pr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/>
          </p:nvPr>
        </p:nvSpPr>
        <p:spPr>
          <a:xfrm>
            <a:off x="1798651" y="1231692"/>
            <a:ext cx="1698420" cy="331013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zh-CN" altLang="en-US" sz="23900" dirty="0">
                <a:solidFill>
                  <a:schemeClr val="bg1"/>
                </a:solidFill>
                <a:effectLst>
                  <a:outerShdw blurRad="114300" dist="50800" sx="102000" sy="102000" algn="ctr" rotWithShape="0">
                    <a:schemeClr val="accent1">
                      <a:lumMod val="75000"/>
                      <a:alpha val="30000"/>
                    </a:schemeClr>
                  </a:outerShdw>
                  <a:reflection blurRad="38100" stA="40000" endPos="44000" dir="5400000" sy="-100000" algn="bl" rotWithShape="0"/>
                </a:effectLst>
                <a:latin typeface="+mj-ea"/>
                <a:ea typeface="+mj-ea"/>
              </a:defRPr>
            </a:lvl1pPr>
          </a:lstStyle>
          <a:p>
            <a:pPr marL="0" lvl="0"/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1365942" y="4541829"/>
            <a:ext cx="2471272" cy="849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zh-CN" altLang="en-US" sz="28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/>
          </p:nvPr>
        </p:nvSpPr>
        <p:spPr>
          <a:xfrm>
            <a:off x="6000285" y="2783568"/>
            <a:ext cx="4735513" cy="1031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9600" kern="1200" dirty="0">
                <a:solidFill>
                  <a:schemeClr val="accent1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</p:nvPr>
        </p:nvSpPr>
        <p:spPr>
          <a:xfrm>
            <a:off x="6067893" y="1886240"/>
            <a:ext cx="1608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手动输入 2"/>
          <p:cNvSpPr/>
          <p:nvPr userDrawn="1"/>
        </p:nvSpPr>
        <p:spPr>
          <a:xfrm rot="16200000" flipV="1">
            <a:off x="146693" y="206875"/>
            <a:ext cx="585216" cy="878601"/>
          </a:xfrm>
          <a:prstGeom prst="flowChartManualInpu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流程图: 手动输入 3"/>
          <p:cNvSpPr/>
          <p:nvPr userDrawn="1"/>
        </p:nvSpPr>
        <p:spPr>
          <a:xfrm rot="16200000" flipV="1">
            <a:off x="114300" y="169164"/>
            <a:ext cx="585216" cy="813816"/>
          </a:xfrm>
          <a:prstGeom prst="flowChartManualInput">
            <a:avLst/>
          </a:pr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任意多边形 6"/>
          <p:cNvSpPr/>
          <p:nvPr userDrawn="1"/>
        </p:nvSpPr>
        <p:spPr>
          <a:xfrm>
            <a:off x="0" y="6457950"/>
            <a:ext cx="12192000" cy="400050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多边形 7"/>
          <p:cNvSpPr/>
          <p:nvPr userDrawn="1"/>
        </p:nvSpPr>
        <p:spPr>
          <a:xfrm flipH="1">
            <a:off x="0" y="6355758"/>
            <a:ext cx="12192000" cy="502242"/>
          </a:xfrm>
          <a:custGeom>
            <a:avLst/>
            <a:gdLst>
              <a:gd name="connsiteX0" fmla="*/ 12192000 w 12192000"/>
              <a:gd name="connsiteY0" fmla="*/ 0 h 329410"/>
              <a:gd name="connsiteX1" fmla="*/ 12192000 w 12192000"/>
              <a:gd name="connsiteY1" fmla="*/ 329410 h 329410"/>
              <a:gd name="connsiteX2" fmla="*/ 0 w 12192000"/>
              <a:gd name="connsiteY2" fmla="*/ 329410 h 329410"/>
              <a:gd name="connsiteX3" fmla="*/ 0 w 12192000"/>
              <a:gd name="connsiteY3" fmla="*/ 29375 h 329410"/>
              <a:gd name="connsiteX4" fmla="*/ 577089 w 12192000"/>
              <a:gd name="connsiteY4" fmla="*/ 49593 h 329410"/>
              <a:gd name="connsiteX5" fmla="*/ 5704114 w 12192000"/>
              <a:gd name="connsiteY5" fmla="*/ 124873 h 329410"/>
              <a:gd name="connsiteX6" fmla="*/ 11982536 w 12192000"/>
              <a:gd name="connsiteY6" fmla="*/ 9255 h 32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29410">
                <a:moveTo>
                  <a:pt x="12192000" y="0"/>
                </a:moveTo>
                <a:lnTo>
                  <a:pt x="12192000" y="329410"/>
                </a:lnTo>
                <a:lnTo>
                  <a:pt x="0" y="329410"/>
                </a:lnTo>
                <a:lnTo>
                  <a:pt x="0" y="29375"/>
                </a:lnTo>
                <a:lnTo>
                  <a:pt x="577089" y="49593"/>
                </a:lnTo>
                <a:cubicBezTo>
                  <a:pt x="2152931" y="98068"/>
                  <a:pt x="3885480" y="124873"/>
                  <a:pt x="5704114" y="124873"/>
                </a:cubicBezTo>
                <a:cubicBezTo>
                  <a:pt x="7977407" y="124873"/>
                  <a:pt x="10116192" y="82990"/>
                  <a:pt x="11982536" y="9255"/>
                </a:cubicBez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65811" y="437134"/>
            <a:ext cx="3524546" cy="431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3200" b="1" kern="12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在此输入你的标题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灯, 灯光, 交通, 沙滩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b="3828"/>
          <a:stretch>
            <a:fillRect/>
          </a:stretch>
        </p:blipFill>
        <p:spPr>
          <a:xfrm>
            <a:off x="0" y="22609"/>
            <a:ext cx="12192000" cy="6858000"/>
          </a:xfrm>
          <a:prstGeom prst="rect">
            <a:avLst/>
          </a:prstGeom>
        </p:spPr>
      </p:pic>
      <p:sp>
        <p:nvSpPr>
          <p:cNvPr id="3" name="流程图: 手动输入 2"/>
          <p:cNvSpPr/>
          <p:nvPr userDrawn="1"/>
        </p:nvSpPr>
        <p:spPr>
          <a:xfrm rot="16200000" flipV="1">
            <a:off x="146693" y="206875"/>
            <a:ext cx="585216" cy="878601"/>
          </a:xfrm>
          <a:prstGeom prst="flowChartManualInput">
            <a:avLst/>
          </a:prstGeom>
          <a:solidFill>
            <a:schemeClr val="accent2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流程图: 手动输入 3"/>
          <p:cNvSpPr/>
          <p:nvPr userDrawn="1"/>
        </p:nvSpPr>
        <p:spPr>
          <a:xfrm rot="16200000" flipV="1">
            <a:off x="114300" y="169164"/>
            <a:ext cx="585216" cy="813816"/>
          </a:xfrm>
          <a:prstGeom prst="flowChartManualInput">
            <a:avLst/>
          </a:pr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65811" y="437134"/>
            <a:ext cx="3241901" cy="4315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2800" b="1" kern="1200" dirty="0">
                <a:solidFill>
                  <a:srgbClr val="54C9C3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在此输入你的标题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5436513" y="-7210"/>
            <a:ext cx="6751965" cy="6910427"/>
          </a:xfrm>
          <a:custGeom>
            <a:avLst/>
            <a:gdLst>
              <a:gd name="connsiteX0" fmla="*/ 0 w 6284573"/>
              <a:gd name="connsiteY0" fmla="*/ 0 h 6880609"/>
              <a:gd name="connsiteX1" fmla="*/ 6284573 w 6284573"/>
              <a:gd name="connsiteY1" fmla="*/ 0 h 6880609"/>
              <a:gd name="connsiteX2" fmla="*/ 6284573 w 6284573"/>
              <a:gd name="connsiteY2" fmla="*/ 6880609 h 6880609"/>
              <a:gd name="connsiteX3" fmla="*/ 0 w 6284573"/>
              <a:gd name="connsiteY3" fmla="*/ 6880609 h 6880609"/>
              <a:gd name="connsiteX4" fmla="*/ 0 w 6284573"/>
              <a:gd name="connsiteY4" fmla="*/ 0 h 6880609"/>
              <a:gd name="connsiteX0-1" fmla="*/ 0 w 6284573"/>
              <a:gd name="connsiteY0-2" fmla="*/ 0 h 6880609"/>
              <a:gd name="connsiteX1-3" fmla="*/ 6284573 w 6284573"/>
              <a:gd name="connsiteY1-4" fmla="*/ 0 h 6880609"/>
              <a:gd name="connsiteX2-5" fmla="*/ 6284573 w 6284573"/>
              <a:gd name="connsiteY2-6" fmla="*/ 6880609 h 6880609"/>
              <a:gd name="connsiteX3-7" fmla="*/ 0 w 6284573"/>
              <a:gd name="connsiteY3-8" fmla="*/ 6880609 h 6880609"/>
              <a:gd name="connsiteX4-9" fmla="*/ 0 w 6284573"/>
              <a:gd name="connsiteY4-10" fmla="*/ 0 h 6880609"/>
              <a:gd name="connsiteX0-11" fmla="*/ 113074 w 6397647"/>
              <a:gd name="connsiteY0-12" fmla="*/ 0 h 6880609"/>
              <a:gd name="connsiteX1-13" fmla="*/ 6397647 w 6397647"/>
              <a:gd name="connsiteY1-14" fmla="*/ 0 h 6880609"/>
              <a:gd name="connsiteX2-15" fmla="*/ 6397647 w 6397647"/>
              <a:gd name="connsiteY2-16" fmla="*/ 6880609 h 6880609"/>
              <a:gd name="connsiteX3-17" fmla="*/ 113074 w 6397647"/>
              <a:gd name="connsiteY3-18" fmla="*/ 6880609 h 6880609"/>
              <a:gd name="connsiteX4-19" fmla="*/ 113074 w 6397647"/>
              <a:gd name="connsiteY4-20" fmla="*/ 0 h 6880609"/>
              <a:gd name="connsiteX0-21" fmla="*/ 94643 w 6379216"/>
              <a:gd name="connsiteY0-22" fmla="*/ 0 h 6880609"/>
              <a:gd name="connsiteX1-23" fmla="*/ 6379216 w 6379216"/>
              <a:gd name="connsiteY1-24" fmla="*/ 0 h 6880609"/>
              <a:gd name="connsiteX2-25" fmla="*/ 6379216 w 6379216"/>
              <a:gd name="connsiteY2-26" fmla="*/ 6880609 h 6880609"/>
              <a:gd name="connsiteX3-27" fmla="*/ 94643 w 6379216"/>
              <a:gd name="connsiteY3-28" fmla="*/ 6880609 h 6880609"/>
              <a:gd name="connsiteX4-29" fmla="*/ 94643 w 6379216"/>
              <a:gd name="connsiteY4-30" fmla="*/ 0 h 6880609"/>
              <a:gd name="connsiteX0-31" fmla="*/ 539092 w 6823665"/>
              <a:gd name="connsiteY0-32" fmla="*/ 0 h 6880609"/>
              <a:gd name="connsiteX1-33" fmla="*/ 6823665 w 6823665"/>
              <a:gd name="connsiteY1-34" fmla="*/ 0 h 6880609"/>
              <a:gd name="connsiteX2-35" fmla="*/ 6823665 w 6823665"/>
              <a:gd name="connsiteY2-36" fmla="*/ 6880609 h 6880609"/>
              <a:gd name="connsiteX3-37" fmla="*/ 81892 w 6823665"/>
              <a:gd name="connsiteY3-38" fmla="*/ 6860730 h 6880609"/>
              <a:gd name="connsiteX4-39" fmla="*/ 539092 w 6823665"/>
              <a:gd name="connsiteY4-40" fmla="*/ 0 h 6880609"/>
              <a:gd name="connsiteX0-41" fmla="*/ 460542 w 6745115"/>
              <a:gd name="connsiteY0-42" fmla="*/ 0 h 6880609"/>
              <a:gd name="connsiteX1-43" fmla="*/ 6745115 w 6745115"/>
              <a:gd name="connsiteY1-44" fmla="*/ 0 h 6880609"/>
              <a:gd name="connsiteX2-45" fmla="*/ 6745115 w 6745115"/>
              <a:gd name="connsiteY2-46" fmla="*/ 6880609 h 6880609"/>
              <a:gd name="connsiteX3-47" fmla="*/ 3342 w 6745115"/>
              <a:gd name="connsiteY3-48" fmla="*/ 6860730 h 6880609"/>
              <a:gd name="connsiteX4-49" fmla="*/ 460542 w 6745115"/>
              <a:gd name="connsiteY4-50" fmla="*/ 0 h 6880609"/>
              <a:gd name="connsiteX0-51" fmla="*/ 457200 w 6741773"/>
              <a:gd name="connsiteY0-52" fmla="*/ 0 h 6880609"/>
              <a:gd name="connsiteX1-53" fmla="*/ 6741773 w 6741773"/>
              <a:gd name="connsiteY1-54" fmla="*/ 0 h 6880609"/>
              <a:gd name="connsiteX2-55" fmla="*/ 6741773 w 6741773"/>
              <a:gd name="connsiteY2-56" fmla="*/ 6880609 h 6880609"/>
              <a:gd name="connsiteX3-57" fmla="*/ 0 w 6741773"/>
              <a:gd name="connsiteY3-58" fmla="*/ 6860730 h 6880609"/>
              <a:gd name="connsiteX4-59" fmla="*/ 457200 w 6741773"/>
              <a:gd name="connsiteY4-60" fmla="*/ 0 h 6880609"/>
              <a:gd name="connsiteX0-61" fmla="*/ 468718 w 6753291"/>
              <a:gd name="connsiteY0-62" fmla="*/ 0 h 6880609"/>
              <a:gd name="connsiteX1-63" fmla="*/ 6753291 w 6753291"/>
              <a:gd name="connsiteY1-64" fmla="*/ 0 h 6880609"/>
              <a:gd name="connsiteX2-65" fmla="*/ 6753291 w 6753291"/>
              <a:gd name="connsiteY2-66" fmla="*/ 6880609 h 6880609"/>
              <a:gd name="connsiteX3-67" fmla="*/ 11518 w 6753291"/>
              <a:gd name="connsiteY3-68" fmla="*/ 6860730 h 6880609"/>
              <a:gd name="connsiteX4-69" fmla="*/ 468718 w 6753291"/>
              <a:gd name="connsiteY4-70" fmla="*/ 0 h 6880609"/>
              <a:gd name="connsiteX0-71" fmla="*/ 112594 w 6397167"/>
              <a:gd name="connsiteY0-72" fmla="*/ 0 h 6880609"/>
              <a:gd name="connsiteX1-73" fmla="*/ 6397167 w 6397167"/>
              <a:gd name="connsiteY1-74" fmla="*/ 0 h 6880609"/>
              <a:gd name="connsiteX2-75" fmla="*/ 6397167 w 6397167"/>
              <a:gd name="connsiteY2-76" fmla="*/ 6880609 h 6880609"/>
              <a:gd name="connsiteX3-77" fmla="*/ 13203 w 6397167"/>
              <a:gd name="connsiteY3-78" fmla="*/ 6860730 h 6880609"/>
              <a:gd name="connsiteX4-79" fmla="*/ 112594 w 6397167"/>
              <a:gd name="connsiteY4-80" fmla="*/ 0 h 6880609"/>
              <a:gd name="connsiteX0-81" fmla="*/ 320276 w 6604849"/>
              <a:gd name="connsiteY0-82" fmla="*/ 0 h 6880609"/>
              <a:gd name="connsiteX1-83" fmla="*/ 6604849 w 6604849"/>
              <a:gd name="connsiteY1-84" fmla="*/ 0 h 6880609"/>
              <a:gd name="connsiteX2-85" fmla="*/ 6604849 w 6604849"/>
              <a:gd name="connsiteY2-86" fmla="*/ 6880609 h 6880609"/>
              <a:gd name="connsiteX3-87" fmla="*/ 12164 w 6604849"/>
              <a:gd name="connsiteY3-88" fmla="*/ 6870669 h 6880609"/>
              <a:gd name="connsiteX4-89" fmla="*/ 320276 w 6604849"/>
              <a:gd name="connsiteY4-90" fmla="*/ 0 h 6880609"/>
              <a:gd name="connsiteX0-91" fmla="*/ 323731 w 6608304"/>
              <a:gd name="connsiteY0-92" fmla="*/ 0 h 6880609"/>
              <a:gd name="connsiteX1-93" fmla="*/ 6608304 w 6608304"/>
              <a:gd name="connsiteY1-94" fmla="*/ 0 h 6880609"/>
              <a:gd name="connsiteX2-95" fmla="*/ 6608304 w 6608304"/>
              <a:gd name="connsiteY2-96" fmla="*/ 6880609 h 6880609"/>
              <a:gd name="connsiteX3-97" fmla="*/ 15619 w 6608304"/>
              <a:gd name="connsiteY3-98" fmla="*/ 6870669 h 6880609"/>
              <a:gd name="connsiteX4-99" fmla="*/ 323731 w 6608304"/>
              <a:gd name="connsiteY4-100" fmla="*/ 0 h 6880609"/>
              <a:gd name="connsiteX0-101" fmla="*/ 314255 w 6608359"/>
              <a:gd name="connsiteY0-102" fmla="*/ 0 h 6920366"/>
              <a:gd name="connsiteX1-103" fmla="*/ 6608359 w 6608359"/>
              <a:gd name="connsiteY1-104" fmla="*/ 39757 h 6920366"/>
              <a:gd name="connsiteX2-105" fmla="*/ 6608359 w 6608359"/>
              <a:gd name="connsiteY2-106" fmla="*/ 6920366 h 6920366"/>
              <a:gd name="connsiteX3-107" fmla="*/ 15674 w 6608359"/>
              <a:gd name="connsiteY3-108" fmla="*/ 6910426 h 6920366"/>
              <a:gd name="connsiteX4-109" fmla="*/ 314255 w 6608359"/>
              <a:gd name="connsiteY4-110" fmla="*/ 0 h 6920366"/>
              <a:gd name="connsiteX0-111" fmla="*/ 446949 w 6607620"/>
              <a:gd name="connsiteY0-112" fmla="*/ 0 h 6900488"/>
              <a:gd name="connsiteX1-113" fmla="*/ 6607620 w 6607620"/>
              <a:gd name="connsiteY1-114" fmla="*/ 19879 h 6900488"/>
              <a:gd name="connsiteX2-115" fmla="*/ 6607620 w 6607620"/>
              <a:gd name="connsiteY2-116" fmla="*/ 6900488 h 6900488"/>
              <a:gd name="connsiteX3-117" fmla="*/ 14935 w 6607620"/>
              <a:gd name="connsiteY3-118" fmla="*/ 6890548 h 6900488"/>
              <a:gd name="connsiteX4-119" fmla="*/ 446949 w 6607620"/>
              <a:gd name="connsiteY4-120" fmla="*/ 0 h 6900488"/>
              <a:gd name="connsiteX0-121" fmla="*/ 494356 w 6607372"/>
              <a:gd name="connsiteY0-122" fmla="*/ 0 h 6910427"/>
              <a:gd name="connsiteX1-123" fmla="*/ 6607372 w 6607372"/>
              <a:gd name="connsiteY1-124" fmla="*/ 29818 h 6910427"/>
              <a:gd name="connsiteX2-125" fmla="*/ 6607372 w 6607372"/>
              <a:gd name="connsiteY2-126" fmla="*/ 6910427 h 6910427"/>
              <a:gd name="connsiteX3-127" fmla="*/ 14687 w 6607372"/>
              <a:gd name="connsiteY3-128" fmla="*/ 6900487 h 6910427"/>
              <a:gd name="connsiteX4-129" fmla="*/ 494356 w 6607372"/>
              <a:gd name="connsiteY4-130" fmla="*/ 0 h 6910427"/>
              <a:gd name="connsiteX0-131" fmla="*/ 361639 w 6474655"/>
              <a:gd name="connsiteY0-132" fmla="*/ 0 h 6910427"/>
              <a:gd name="connsiteX1-133" fmla="*/ 6474655 w 6474655"/>
              <a:gd name="connsiteY1-134" fmla="*/ 29818 h 6910427"/>
              <a:gd name="connsiteX2-135" fmla="*/ 6474655 w 6474655"/>
              <a:gd name="connsiteY2-136" fmla="*/ 6910427 h 6910427"/>
              <a:gd name="connsiteX3-137" fmla="*/ 15402 w 6474655"/>
              <a:gd name="connsiteY3-138" fmla="*/ 6900487 h 6910427"/>
              <a:gd name="connsiteX4-139" fmla="*/ 361639 w 6474655"/>
              <a:gd name="connsiteY4-140" fmla="*/ 0 h 691042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74655" h="6910427">
                <a:moveTo>
                  <a:pt x="361639" y="0"/>
                </a:moveTo>
                <a:lnTo>
                  <a:pt x="6474655" y="29818"/>
                </a:lnTo>
                <a:lnTo>
                  <a:pt x="6474655" y="6910427"/>
                </a:lnTo>
                <a:lnTo>
                  <a:pt x="15402" y="6900487"/>
                </a:lnTo>
                <a:cubicBezTo>
                  <a:pt x="-223137" y="4080177"/>
                  <a:pt x="2419038" y="2512197"/>
                  <a:pt x="361639" y="0"/>
                </a:cubicBezTo>
                <a:close/>
              </a:path>
            </a:pathLst>
          </a:custGeom>
          <a:solidFill>
            <a:schemeClr val="accent2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394080" y="510094"/>
            <a:ext cx="15687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+mn-ea"/>
              </a:rPr>
              <a:t>LOGO</a:t>
            </a:r>
            <a:endParaRPr lang="zh-CN" altLang="en-US" sz="4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5881809" y="5893078"/>
            <a:ext cx="62308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altLang="zh-CN" sz="1400" dirty="0" err="1">
                <a:solidFill>
                  <a:schemeClr val="bg1">
                    <a:lumMod val="65000"/>
                  </a:schemeClr>
                </a:solidFill>
                <a:latin typeface="+mn-ea"/>
              </a:rPr>
              <a:t>urna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-1" y="0"/>
            <a:ext cx="72000" cy="6858000"/>
          </a:xfrm>
          <a:prstGeom prst="rect">
            <a:avLst/>
          </a:pr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 14"/>
          <p:cNvSpPr/>
          <p:nvPr userDrawn="1"/>
        </p:nvSpPr>
        <p:spPr>
          <a:xfrm>
            <a:off x="5595967" y="0"/>
            <a:ext cx="6608304" cy="6880609"/>
          </a:xfrm>
          <a:custGeom>
            <a:avLst/>
            <a:gdLst>
              <a:gd name="connsiteX0" fmla="*/ 0 w 6284573"/>
              <a:gd name="connsiteY0" fmla="*/ 0 h 6880609"/>
              <a:gd name="connsiteX1" fmla="*/ 6284573 w 6284573"/>
              <a:gd name="connsiteY1" fmla="*/ 0 h 6880609"/>
              <a:gd name="connsiteX2" fmla="*/ 6284573 w 6284573"/>
              <a:gd name="connsiteY2" fmla="*/ 6880609 h 6880609"/>
              <a:gd name="connsiteX3" fmla="*/ 0 w 6284573"/>
              <a:gd name="connsiteY3" fmla="*/ 6880609 h 6880609"/>
              <a:gd name="connsiteX4" fmla="*/ 0 w 6284573"/>
              <a:gd name="connsiteY4" fmla="*/ 0 h 6880609"/>
              <a:gd name="connsiteX0-1" fmla="*/ 0 w 6284573"/>
              <a:gd name="connsiteY0-2" fmla="*/ 0 h 6880609"/>
              <a:gd name="connsiteX1-3" fmla="*/ 6284573 w 6284573"/>
              <a:gd name="connsiteY1-4" fmla="*/ 0 h 6880609"/>
              <a:gd name="connsiteX2-5" fmla="*/ 6284573 w 6284573"/>
              <a:gd name="connsiteY2-6" fmla="*/ 6880609 h 6880609"/>
              <a:gd name="connsiteX3-7" fmla="*/ 0 w 6284573"/>
              <a:gd name="connsiteY3-8" fmla="*/ 6880609 h 6880609"/>
              <a:gd name="connsiteX4-9" fmla="*/ 0 w 6284573"/>
              <a:gd name="connsiteY4-10" fmla="*/ 0 h 6880609"/>
              <a:gd name="connsiteX0-11" fmla="*/ 113074 w 6397647"/>
              <a:gd name="connsiteY0-12" fmla="*/ 0 h 6880609"/>
              <a:gd name="connsiteX1-13" fmla="*/ 6397647 w 6397647"/>
              <a:gd name="connsiteY1-14" fmla="*/ 0 h 6880609"/>
              <a:gd name="connsiteX2-15" fmla="*/ 6397647 w 6397647"/>
              <a:gd name="connsiteY2-16" fmla="*/ 6880609 h 6880609"/>
              <a:gd name="connsiteX3-17" fmla="*/ 113074 w 6397647"/>
              <a:gd name="connsiteY3-18" fmla="*/ 6880609 h 6880609"/>
              <a:gd name="connsiteX4-19" fmla="*/ 113074 w 6397647"/>
              <a:gd name="connsiteY4-20" fmla="*/ 0 h 6880609"/>
              <a:gd name="connsiteX0-21" fmla="*/ 94643 w 6379216"/>
              <a:gd name="connsiteY0-22" fmla="*/ 0 h 6880609"/>
              <a:gd name="connsiteX1-23" fmla="*/ 6379216 w 6379216"/>
              <a:gd name="connsiteY1-24" fmla="*/ 0 h 6880609"/>
              <a:gd name="connsiteX2-25" fmla="*/ 6379216 w 6379216"/>
              <a:gd name="connsiteY2-26" fmla="*/ 6880609 h 6880609"/>
              <a:gd name="connsiteX3-27" fmla="*/ 94643 w 6379216"/>
              <a:gd name="connsiteY3-28" fmla="*/ 6880609 h 6880609"/>
              <a:gd name="connsiteX4-29" fmla="*/ 94643 w 6379216"/>
              <a:gd name="connsiteY4-30" fmla="*/ 0 h 6880609"/>
              <a:gd name="connsiteX0-31" fmla="*/ 539092 w 6823665"/>
              <a:gd name="connsiteY0-32" fmla="*/ 0 h 6880609"/>
              <a:gd name="connsiteX1-33" fmla="*/ 6823665 w 6823665"/>
              <a:gd name="connsiteY1-34" fmla="*/ 0 h 6880609"/>
              <a:gd name="connsiteX2-35" fmla="*/ 6823665 w 6823665"/>
              <a:gd name="connsiteY2-36" fmla="*/ 6880609 h 6880609"/>
              <a:gd name="connsiteX3-37" fmla="*/ 81892 w 6823665"/>
              <a:gd name="connsiteY3-38" fmla="*/ 6860730 h 6880609"/>
              <a:gd name="connsiteX4-39" fmla="*/ 539092 w 6823665"/>
              <a:gd name="connsiteY4-40" fmla="*/ 0 h 6880609"/>
              <a:gd name="connsiteX0-41" fmla="*/ 460542 w 6745115"/>
              <a:gd name="connsiteY0-42" fmla="*/ 0 h 6880609"/>
              <a:gd name="connsiteX1-43" fmla="*/ 6745115 w 6745115"/>
              <a:gd name="connsiteY1-44" fmla="*/ 0 h 6880609"/>
              <a:gd name="connsiteX2-45" fmla="*/ 6745115 w 6745115"/>
              <a:gd name="connsiteY2-46" fmla="*/ 6880609 h 6880609"/>
              <a:gd name="connsiteX3-47" fmla="*/ 3342 w 6745115"/>
              <a:gd name="connsiteY3-48" fmla="*/ 6860730 h 6880609"/>
              <a:gd name="connsiteX4-49" fmla="*/ 460542 w 6745115"/>
              <a:gd name="connsiteY4-50" fmla="*/ 0 h 6880609"/>
              <a:gd name="connsiteX0-51" fmla="*/ 457200 w 6741773"/>
              <a:gd name="connsiteY0-52" fmla="*/ 0 h 6880609"/>
              <a:gd name="connsiteX1-53" fmla="*/ 6741773 w 6741773"/>
              <a:gd name="connsiteY1-54" fmla="*/ 0 h 6880609"/>
              <a:gd name="connsiteX2-55" fmla="*/ 6741773 w 6741773"/>
              <a:gd name="connsiteY2-56" fmla="*/ 6880609 h 6880609"/>
              <a:gd name="connsiteX3-57" fmla="*/ 0 w 6741773"/>
              <a:gd name="connsiteY3-58" fmla="*/ 6860730 h 6880609"/>
              <a:gd name="connsiteX4-59" fmla="*/ 457200 w 6741773"/>
              <a:gd name="connsiteY4-60" fmla="*/ 0 h 6880609"/>
              <a:gd name="connsiteX0-61" fmla="*/ 468718 w 6753291"/>
              <a:gd name="connsiteY0-62" fmla="*/ 0 h 6880609"/>
              <a:gd name="connsiteX1-63" fmla="*/ 6753291 w 6753291"/>
              <a:gd name="connsiteY1-64" fmla="*/ 0 h 6880609"/>
              <a:gd name="connsiteX2-65" fmla="*/ 6753291 w 6753291"/>
              <a:gd name="connsiteY2-66" fmla="*/ 6880609 h 6880609"/>
              <a:gd name="connsiteX3-67" fmla="*/ 11518 w 6753291"/>
              <a:gd name="connsiteY3-68" fmla="*/ 6860730 h 6880609"/>
              <a:gd name="connsiteX4-69" fmla="*/ 468718 w 6753291"/>
              <a:gd name="connsiteY4-70" fmla="*/ 0 h 6880609"/>
              <a:gd name="connsiteX0-71" fmla="*/ 112594 w 6397167"/>
              <a:gd name="connsiteY0-72" fmla="*/ 0 h 6880609"/>
              <a:gd name="connsiteX1-73" fmla="*/ 6397167 w 6397167"/>
              <a:gd name="connsiteY1-74" fmla="*/ 0 h 6880609"/>
              <a:gd name="connsiteX2-75" fmla="*/ 6397167 w 6397167"/>
              <a:gd name="connsiteY2-76" fmla="*/ 6880609 h 6880609"/>
              <a:gd name="connsiteX3-77" fmla="*/ 13203 w 6397167"/>
              <a:gd name="connsiteY3-78" fmla="*/ 6860730 h 6880609"/>
              <a:gd name="connsiteX4-79" fmla="*/ 112594 w 6397167"/>
              <a:gd name="connsiteY4-80" fmla="*/ 0 h 6880609"/>
              <a:gd name="connsiteX0-81" fmla="*/ 320276 w 6604849"/>
              <a:gd name="connsiteY0-82" fmla="*/ 0 h 6880609"/>
              <a:gd name="connsiteX1-83" fmla="*/ 6604849 w 6604849"/>
              <a:gd name="connsiteY1-84" fmla="*/ 0 h 6880609"/>
              <a:gd name="connsiteX2-85" fmla="*/ 6604849 w 6604849"/>
              <a:gd name="connsiteY2-86" fmla="*/ 6880609 h 6880609"/>
              <a:gd name="connsiteX3-87" fmla="*/ 12164 w 6604849"/>
              <a:gd name="connsiteY3-88" fmla="*/ 6870669 h 6880609"/>
              <a:gd name="connsiteX4-89" fmla="*/ 320276 w 6604849"/>
              <a:gd name="connsiteY4-90" fmla="*/ 0 h 6880609"/>
              <a:gd name="connsiteX0-91" fmla="*/ 323731 w 6608304"/>
              <a:gd name="connsiteY0-92" fmla="*/ 0 h 6880609"/>
              <a:gd name="connsiteX1-93" fmla="*/ 6608304 w 6608304"/>
              <a:gd name="connsiteY1-94" fmla="*/ 0 h 6880609"/>
              <a:gd name="connsiteX2-95" fmla="*/ 6608304 w 6608304"/>
              <a:gd name="connsiteY2-96" fmla="*/ 6880609 h 6880609"/>
              <a:gd name="connsiteX3-97" fmla="*/ 15619 w 6608304"/>
              <a:gd name="connsiteY3-98" fmla="*/ 6870669 h 6880609"/>
              <a:gd name="connsiteX4-99" fmla="*/ 323731 w 6608304"/>
              <a:gd name="connsiteY4-100" fmla="*/ 0 h 68806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08304" h="6880609">
                <a:moveTo>
                  <a:pt x="323731" y="0"/>
                </a:moveTo>
                <a:lnTo>
                  <a:pt x="6608304" y="0"/>
                </a:lnTo>
                <a:lnTo>
                  <a:pt x="6608304" y="6880609"/>
                </a:lnTo>
                <a:lnTo>
                  <a:pt x="15619" y="6870669"/>
                </a:lnTo>
                <a:cubicBezTo>
                  <a:pt x="-222920" y="4050359"/>
                  <a:pt x="2381130" y="2512197"/>
                  <a:pt x="323731" y="0"/>
                </a:cubicBezTo>
                <a:close/>
              </a:path>
            </a:pathLst>
          </a:custGeom>
          <a:blipFill dpi="0" rotWithShape="1">
            <a:blip r:embed="rId2"/>
            <a:srcRect/>
            <a:tile tx="-1905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 userDrawn="1"/>
        </p:nvSpPr>
        <p:spPr>
          <a:xfrm>
            <a:off x="5595967" y="7698"/>
            <a:ext cx="6608304" cy="6880609"/>
          </a:xfrm>
          <a:custGeom>
            <a:avLst/>
            <a:gdLst>
              <a:gd name="connsiteX0" fmla="*/ 0 w 6284573"/>
              <a:gd name="connsiteY0" fmla="*/ 0 h 6880609"/>
              <a:gd name="connsiteX1" fmla="*/ 6284573 w 6284573"/>
              <a:gd name="connsiteY1" fmla="*/ 0 h 6880609"/>
              <a:gd name="connsiteX2" fmla="*/ 6284573 w 6284573"/>
              <a:gd name="connsiteY2" fmla="*/ 6880609 h 6880609"/>
              <a:gd name="connsiteX3" fmla="*/ 0 w 6284573"/>
              <a:gd name="connsiteY3" fmla="*/ 6880609 h 6880609"/>
              <a:gd name="connsiteX4" fmla="*/ 0 w 6284573"/>
              <a:gd name="connsiteY4" fmla="*/ 0 h 6880609"/>
              <a:gd name="connsiteX0-1" fmla="*/ 0 w 6284573"/>
              <a:gd name="connsiteY0-2" fmla="*/ 0 h 6880609"/>
              <a:gd name="connsiteX1-3" fmla="*/ 6284573 w 6284573"/>
              <a:gd name="connsiteY1-4" fmla="*/ 0 h 6880609"/>
              <a:gd name="connsiteX2-5" fmla="*/ 6284573 w 6284573"/>
              <a:gd name="connsiteY2-6" fmla="*/ 6880609 h 6880609"/>
              <a:gd name="connsiteX3-7" fmla="*/ 0 w 6284573"/>
              <a:gd name="connsiteY3-8" fmla="*/ 6880609 h 6880609"/>
              <a:gd name="connsiteX4-9" fmla="*/ 0 w 6284573"/>
              <a:gd name="connsiteY4-10" fmla="*/ 0 h 6880609"/>
              <a:gd name="connsiteX0-11" fmla="*/ 113074 w 6397647"/>
              <a:gd name="connsiteY0-12" fmla="*/ 0 h 6880609"/>
              <a:gd name="connsiteX1-13" fmla="*/ 6397647 w 6397647"/>
              <a:gd name="connsiteY1-14" fmla="*/ 0 h 6880609"/>
              <a:gd name="connsiteX2-15" fmla="*/ 6397647 w 6397647"/>
              <a:gd name="connsiteY2-16" fmla="*/ 6880609 h 6880609"/>
              <a:gd name="connsiteX3-17" fmla="*/ 113074 w 6397647"/>
              <a:gd name="connsiteY3-18" fmla="*/ 6880609 h 6880609"/>
              <a:gd name="connsiteX4-19" fmla="*/ 113074 w 6397647"/>
              <a:gd name="connsiteY4-20" fmla="*/ 0 h 6880609"/>
              <a:gd name="connsiteX0-21" fmla="*/ 94643 w 6379216"/>
              <a:gd name="connsiteY0-22" fmla="*/ 0 h 6880609"/>
              <a:gd name="connsiteX1-23" fmla="*/ 6379216 w 6379216"/>
              <a:gd name="connsiteY1-24" fmla="*/ 0 h 6880609"/>
              <a:gd name="connsiteX2-25" fmla="*/ 6379216 w 6379216"/>
              <a:gd name="connsiteY2-26" fmla="*/ 6880609 h 6880609"/>
              <a:gd name="connsiteX3-27" fmla="*/ 94643 w 6379216"/>
              <a:gd name="connsiteY3-28" fmla="*/ 6880609 h 6880609"/>
              <a:gd name="connsiteX4-29" fmla="*/ 94643 w 6379216"/>
              <a:gd name="connsiteY4-30" fmla="*/ 0 h 6880609"/>
              <a:gd name="connsiteX0-31" fmla="*/ 539092 w 6823665"/>
              <a:gd name="connsiteY0-32" fmla="*/ 0 h 6880609"/>
              <a:gd name="connsiteX1-33" fmla="*/ 6823665 w 6823665"/>
              <a:gd name="connsiteY1-34" fmla="*/ 0 h 6880609"/>
              <a:gd name="connsiteX2-35" fmla="*/ 6823665 w 6823665"/>
              <a:gd name="connsiteY2-36" fmla="*/ 6880609 h 6880609"/>
              <a:gd name="connsiteX3-37" fmla="*/ 81892 w 6823665"/>
              <a:gd name="connsiteY3-38" fmla="*/ 6860730 h 6880609"/>
              <a:gd name="connsiteX4-39" fmla="*/ 539092 w 6823665"/>
              <a:gd name="connsiteY4-40" fmla="*/ 0 h 6880609"/>
              <a:gd name="connsiteX0-41" fmla="*/ 460542 w 6745115"/>
              <a:gd name="connsiteY0-42" fmla="*/ 0 h 6880609"/>
              <a:gd name="connsiteX1-43" fmla="*/ 6745115 w 6745115"/>
              <a:gd name="connsiteY1-44" fmla="*/ 0 h 6880609"/>
              <a:gd name="connsiteX2-45" fmla="*/ 6745115 w 6745115"/>
              <a:gd name="connsiteY2-46" fmla="*/ 6880609 h 6880609"/>
              <a:gd name="connsiteX3-47" fmla="*/ 3342 w 6745115"/>
              <a:gd name="connsiteY3-48" fmla="*/ 6860730 h 6880609"/>
              <a:gd name="connsiteX4-49" fmla="*/ 460542 w 6745115"/>
              <a:gd name="connsiteY4-50" fmla="*/ 0 h 6880609"/>
              <a:gd name="connsiteX0-51" fmla="*/ 457200 w 6741773"/>
              <a:gd name="connsiteY0-52" fmla="*/ 0 h 6880609"/>
              <a:gd name="connsiteX1-53" fmla="*/ 6741773 w 6741773"/>
              <a:gd name="connsiteY1-54" fmla="*/ 0 h 6880609"/>
              <a:gd name="connsiteX2-55" fmla="*/ 6741773 w 6741773"/>
              <a:gd name="connsiteY2-56" fmla="*/ 6880609 h 6880609"/>
              <a:gd name="connsiteX3-57" fmla="*/ 0 w 6741773"/>
              <a:gd name="connsiteY3-58" fmla="*/ 6860730 h 6880609"/>
              <a:gd name="connsiteX4-59" fmla="*/ 457200 w 6741773"/>
              <a:gd name="connsiteY4-60" fmla="*/ 0 h 6880609"/>
              <a:gd name="connsiteX0-61" fmla="*/ 468718 w 6753291"/>
              <a:gd name="connsiteY0-62" fmla="*/ 0 h 6880609"/>
              <a:gd name="connsiteX1-63" fmla="*/ 6753291 w 6753291"/>
              <a:gd name="connsiteY1-64" fmla="*/ 0 h 6880609"/>
              <a:gd name="connsiteX2-65" fmla="*/ 6753291 w 6753291"/>
              <a:gd name="connsiteY2-66" fmla="*/ 6880609 h 6880609"/>
              <a:gd name="connsiteX3-67" fmla="*/ 11518 w 6753291"/>
              <a:gd name="connsiteY3-68" fmla="*/ 6860730 h 6880609"/>
              <a:gd name="connsiteX4-69" fmla="*/ 468718 w 6753291"/>
              <a:gd name="connsiteY4-70" fmla="*/ 0 h 6880609"/>
              <a:gd name="connsiteX0-71" fmla="*/ 112594 w 6397167"/>
              <a:gd name="connsiteY0-72" fmla="*/ 0 h 6880609"/>
              <a:gd name="connsiteX1-73" fmla="*/ 6397167 w 6397167"/>
              <a:gd name="connsiteY1-74" fmla="*/ 0 h 6880609"/>
              <a:gd name="connsiteX2-75" fmla="*/ 6397167 w 6397167"/>
              <a:gd name="connsiteY2-76" fmla="*/ 6880609 h 6880609"/>
              <a:gd name="connsiteX3-77" fmla="*/ 13203 w 6397167"/>
              <a:gd name="connsiteY3-78" fmla="*/ 6860730 h 6880609"/>
              <a:gd name="connsiteX4-79" fmla="*/ 112594 w 6397167"/>
              <a:gd name="connsiteY4-80" fmla="*/ 0 h 6880609"/>
              <a:gd name="connsiteX0-81" fmla="*/ 320276 w 6604849"/>
              <a:gd name="connsiteY0-82" fmla="*/ 0 h 6880609"/>
              <a:gd name="connsiteX1-83" fmla="*/ 6604849 w 6604849"/>
              <a:gd name="connsiteY1-84" fmla="*/ 0 h 6880609"/>
              <a:gd name="connsiteX2-85" fmla="*/ 6604849 w 6604849"/>
              <a:gd name="connsiteY2-86" fmla="*/ 6880609 h 6880609"/>
              <a:gd name="connsiteX3-87" fmla="*/ 12164 w 6604849"/>
              <a:gd name="connsiteY3-88" fmla="*/ 6870669 h 6880609"/>
              <a:gd name="connsiteX4-89" fmla="*/ 320276 w 6604849"/>
              <a:gd name="connsiteY4-90" fmla="*/ 0 h 6880609"/>
              <a:gd name="connsiteX0-91" fmla="*/ 323731 w 6608304"/>
              <a:gd name="connsiteY0-92" fmla="*/ 0 h 6880609"/>
              <a:gd name="connsiteX1-93" fmla="*/ 6608304 w 6608304"/>
              <a:gd name="connsiteY1-94" fmla="*/ 0 h 6880609"/>
              <a:gd name="connsiteX2-95" fmla="*/ 6608304 w 6608304"/>
              <a:gd name="connsiteY2-96" fmla="*/ 6880609 h 6880609"/>
              <a:gd name="connsiteX3-97" fmla="*/ 15619 w 6608304"/>
              <a:gd name="connsiteY3-98" fmla="*/ 6870669 h 6880609"/>
              <a:gd name="connsiteX4-99" fmla="*/ 323731 w 6608304"/>
              <a:gd name="connsiteY4-100" fmla="*/ 0 h 688060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08304" h="6880609">
                <a:moveTo>
                  <a:pt x="323731" y="0"/>
                </a:moveTo>
                <a:lnTo>
                  <a:pt x="6608304" y="0"/>
                </a:lnTo>
                <a:lnTo>
                  <a:pt x="6608304" y="6880609"/>
                </a:lnTo>
                <a:lnTo>
                  <a:pt x="15619" y="6870669"/>
                </a:lnTo>
                <a:cubicBezTo>
                  <a:pt x="-222920" y="4050359"/>
                  <a:pt x="2381130" y="2512197"/>
                  <a:pt x="323731" y="0"/>
                </a:cubicBez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>
          <a:xfrm>
            <a:off x="981170" y="2033133"/>
            <a:ext cx="5248179" cy="1183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9600" kern="1200" dirty="0">
                <a:gradFill>
                  <a:gsLst>
                    <a:gs pos="97000">
                      <a:schemeClr val="accent1"/>
                    </a:gs>
                    <a:gs pos="0">
                      <a:schemeClr val="accent4"/>
                    </a:gs>
                  </a:gsLst>
                  <a:path path="circle">
                    <a:fillToRect l="100000" t="100000"/>
                  </a:path>
                </a:gradFill>
                <a:effectLst>
                  <a:reflection blurRad="203200" stA="55000" endA="300" endPos="36000" dir="5400000" sy="-100000" algn="bl" rotWithShape="0"/>
                </a:effectLst>
                <a:latin typeface="+mj-ea"/>
                <a:ea typeface="+mj-ea"/>
                <a:cs typeface="+mn-cs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02505" y="5542836"/>
            <a:ext cx="2540000" cy="401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汇报人：</a:t>
            </a:r>
          </a:p>
        </p:txBody>
      </p:sp>
      <p:sp>
        <p:nvSpPr>
          <p:cNvPr id="25" name="圆角矩形 24"/>
          <p:cNvSpPr/>
          <p:nvPr userDrawn="1"/>
        </p:nvSpPr>
        <p:spPr>
          <a:xfrm>
            <a:off x="697543" y="5451410"/>
            <a:ext cx="2993618" cy="550201"/>
          </a:xfrm>
          <a:prstGeom prst="roundRect">
            <a:avLst>
              <a:gd name="adj" fmla="val 50000"/>
            </a:avLst>
          </a:prstGeom>
          <a:gradFill>
            <a:gsLst>
              <a:gs pos="42000">
                <a:srgbClr val="ABD9CA"/>
              </a:gs>
              <a:gs pos="0">
                <a:srgbClr val="C4E4DB"/>
              </a:gs>
              <a:gs pos="100000">
                <a:srgbClr val="91CEB9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+mn-ea"/>
                <a:ea typeface="+mn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+mn-ea"/>
                <a:ea typeface="+mn-ea"/>
                <a:cs typeface="OPPOSans R" panose="00020600040101010101" pitchFamily="18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+mn-ea"/>
                <a:ea typeface="+mn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65" b="0" i="0">
                <a:solidFill>
                  <a:schemeClr val="bg1"/>
                </a:solidFill>
                <a:latin typeface="+mn-ea"/>
                <a:ea typeface="+mn-ea"/>
                <a:cs typeface="OPPOSans R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+mn-ea"/>
                <a:ea typeface="+mn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+mn-ea"/>
                <a:ea typeface="+mn-ea"/>
                <a:cs typeface="Segoe UI Light" panose="020B0502040204020203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+mn-ea"/>
                <a:ea typeface="+mn-ea"/>
                <a:cs typeface="OPPOSans R" panose="00020600040101010101" pitchFamily="18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灯, 灯光, 交通, 沙滩&#10;&#10;描述已自动生成"/>
          <p:cNvPicPr>
            <a:picLocks noChangeAspect="1"/>
          </p:cNvPicPr>
          <p:nvPr userDrawn="1"/>
        </p:nvPicPr>
        <p:blipFill rotWithShape="1">
          <a:blip r:embed="rId10" cstate="print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b="3828"/>
          <a:stretch>
            <a:fillRect/>
          </a:stretch>
        </p:blipFill>
        <p:spPr>
          <a:xfrm>
            <a:off x="0" y="22609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551180" y="1391920"/>
            <a:ext cx="6330315" cy="700405"/>
          </a:xfrm>
        </p:spPr>
        <p:txBody>
          <a:bodyPr wrap="square">
            <a:spAutoFit/>
          </a:bodyPr>
          <a:lstStyle/>
          <a:p>
            <a:r>
              <a:rPr dirty="0"/>
              <a:t>招聘网站数据文本挖掘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95605" y="2287270"/>
            <a:ext cx="6242050" cy="534035"/>
          </a:xfr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54C9C3"/>
                </a:solidFill>
                <a:effectLst>
                  <a:outerShdw blurRad="127000" dist="76200" dir="5400000" algn="t" rotWithShape="0">
                    <a:schemeClr val="accent1">
                      <a:lumMod val="75000"/>
                      <a:alpha val="22000"/>
                    </a:schemeClr>
                  </a:outerShdw>
                </a:effectLst>
              </a:rPr>
              <a:t>——基于BOSS直聘网站爬虫分析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77862" y="3275014"/>
            <a:ext cx="2767467" cy="1847850"/>
          </a:xfrm>
        </p:spPr>
        <p:txBody>
          <a:bodyPr>
            <a:spAutoFit/>
          </a:bodyPr>
          <a:lstStyle/>
          <a:p>
            <a:r>
              <a:rPr lang="zh-CN" altLang="en-US" sz="1800" dirty="0">
                <a:solidFill>
                  <a:srgbClr val="54C9C3"/>
                </a:solidFill>
              </a:rPr>
              <a:t>网站爬虫</a:t>
            </a:r>
          </a:p>
          <a:p>
            <a:r>
              <a:rPr lang="zh-CN" altLang="en-US" sz="1800" dirty="0">
                <a:solidFill>
                  <a:srgbClr val="54C9C3"/>
                </a:solidFill>
              </a:rPr>
              <a:t>数据清洗</a:t>
            </a:r>
          </a:p>
          <a:p>
            <a:r>
              <a:rPr lang="zh-CN" altLang="en-US" sz="1800" dirty="0">
                <a:solidFill>
                  <a:srgbClr val="54C9C3"/>
                </a:solidFill>
              </a:rPr>
              <a:t>数据分析</a:t>
            </a:r>
          </a:p>
          <a:p>
            <a:r>
              <a:rPr lang="zh-CN" altLang="en-US" sz="1800" dirty="0">
                <a:solidFill>
                  <a:srgbClr val="54C9C3"/>
                </a:solidFill>
              </a:rPr>
              <a:t>数据建模</a:t>
            </a:r>
          </a:p>
          <a:p>
            <a:r>
              <a:rPr lang="en-US" altLang="zh-CN" sz="1800" dirty="0">
                <a:solidFill>
                  <a:srgbClr val="54C9C3"/>
                </a:solidFill>
              </a:rPr>
              <a:t>UI</a:t>
            </a:r>
            <a:r>
              <a:rPr lang="zh-CN" altLang="en-US" sz="1800" dirty="0">
                <a:solidFill>
                  <a:srgbClr val="54C9C3"/>
                </a:solidFill>
              </a:rPr>
              <a:t>设计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810669" y="5567594"/>
            <a:ext cx="2540000" cy="368300"/>
          </a:xfrm>
        </p:spPr>
        <p:txBody>
          <a:bodyPr>
            <a:spAutoFit/>
          </a:bodyPr>
          <a:lstStyle/>
          <a:p>
            <a:r>
              <a:rPr lang="zh-CN" altLang="en-US" dirty="0"/>
              <a:t>汇报人：宁志浩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2155" y="976630"/>
            <a:ext cx="4707255" cy="5541010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277114"/>
            <a:ext cx="3524546" cy="534035"/>
          </a:xfrm>
        </p:spPr>
        <p:txBody>
          <a:bodyPr>
            <a:spAutoFit/>
          </a:bodyPr>
          <a:lstStyle/>
          <a:p>
            <a:r>
              <a:rPr dirty="0">
                <a:solidFill>
                  <a:srgbClr val="54C9C3"/>
                </a:solidFill>
                <a:latin typeface="+mj-lt"/>
                <a:ea typeface="+mj-ea"/>
              </a:rPr>
              <a:t>分析可视化展示</a:t>
            </a:r>
            <a:endParaRPr lang="en-US" altLang="zh-CN" dirty="0">
              <a:solidFill>
                <a:srgbClr val="54C9C3"/>
              </a:solidFill>
              <a:latin typeface="+mj-lt"/>
              <a:ea typeface="+mj-ea"/>
            </a:endParaRPr>
          </a:p>
        </p:txBody>
      </p:sp>
      <p:pic>
        <p:nvPicPr>
          <p:cNvPr id="82647677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1010920"/>
            <a:ext cx="4503420" cy="3209925"/>
          </a:xfrm>
          <a:prstGeom prst="rect">
            <a:avLst/>
          </a:prstGeom>
        </p:spPr>
      </p:pic>
      <p:pic>
        <p:nvPicPr>
          <p:cNvPr id="18385337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4372928"/>
            <a:ext cx="3992880" cy="20478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890260" y="975360"/>
            <a:ext cx="5266055" cy="5541010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66510" y="1391920"/>
            <a:ext cx="4358640" cy="147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/>
              <a:t>可视化</a:t>
            </a:r>
            <a:r>
              <a:rPr lang="zh-CN" altLang="en-US" sz="160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绘制数据分析相关岗位年薪（万元）上下限频数分布图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数据分析相关岗位中的工作经验和学历要求占比环形图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85255" y="3159760"/>
            <a:ext cx="45243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分析与结论：</a:t>
            </a:r>
          </a:p>
          <a:p>
            <a:r>
              <a:rPr lang="en-US" altLang="zh-CN" sz="1400"/>
              <a:t>        </a:t>
            </a:r>
            <a:r>
              <a:rPr lang="zh-CN" altLang="en-US" sz="1400"/>
              <a:t>由环状图可知工作经验和学历要求的分布情况。在工作经验方面，1-3年的员工占比最高，达到31.6%，其次是5-10年的员工，占比19.2%。而在校/应届和10年以上的员工占比相对较低，分别为2.7%和1.7%。在学历要求方面，本科学历的员工占比最大，达到68.3%，其次是硕士学历的员工，占比5.4%。高中（中专/技校）及以下和经验不限的员工占比分别为1.4%和6.5%。</a:t>
            </a:r>
          </a:p>
          <a:p>
            <a:r>
              <a:rPr lang="en-US" altLang="zh-CN" sz="1400"/>
              <a:t>        </a:t>
            </a:r>
            <a:r>
              <a:rPr lang="zh-CN" altLang="en-US" sz="1400"/>
              <a:t>整体来看，公司主要以拥有本科及以上学历的年轻员工为主，这些数据有助于了解公司的员工构成，为人力资源管理和招聘策略提供参考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2155" y="976630"/>
            <a:ext cx="4707255" cy="5541010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277114"/>
            <a:ext cx="3524546" cy="534035"/>
          </a:xfrm>
        </p:spPr>
        <p:txBody>
          <a:bodyPr>
            <a:spAutoFit/>
          </a:bodyPr>
          <a:lstStyle/>
          <a:p>
            <a:r>
              <a:rPr dirty="0">
                <a:solidFill>
                  <a:srgbClr val="54C9C3"/>
                </a:solidFill>
                <a:latin typeface="+mj-lt"/>
                <a:ea typeface="+mj-ea"/>
              </a:rPr>
              <a:t>分析可视化展示</a:t>
            </a:r>
            <a:endParaRPr lang="en-US" altLang="zh-CN" dirty="0">
              <a:solidFill>
                <a:srgbClr val="54C9C3"/>
              </a:solidFill>
              <a:latin typeface="+mj-lt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90260" y="975360"/>
            <a:ext cx="5266055" cy="5541010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66510" y="1391920"/>
            <a:ext cx="4358640" cy="147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/>
              <a:t>可视化</a:t>
            </a:r>
            <a:r>
              <a:rPr lang="zh-CN" altLang="en-US" sz="160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数据分析相关岗位公司行业和公司规模频数图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学历要求与年薪上限关系箱线图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85255" y="3159760"/>
            <a:ext cx="45243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分析与结论：</a:t>
            </a:r>
          </a:p>
          <a:p>
            <a:r>
              <a:rPr lang="en-US" altLang="zh-CN" sz="1400"/>
              <a:t>       </a:t>
            </a:r>
            <a:r>
              <a:rPr lang="zh-CN" altLang="en-US" sz="1400"/>
              <a:t>由柱状图可知，</a:t>
            </a:r>
            <a:r>
              <a:rPr sz="1400"/>
              <a:t>互联网、计算机软件、大数据行业公司数量遥遥领先于其他行业；电子商務、计算机服务、移动互联网、互联网金融、医疗健康行业公司数量位于中间水平；整体来看，技术驱动型和创新型的行业在当前阶段更受市场欢迎，而传统制造业和服务业的公司数量相对较少。</a:t>
            </a:r>
          </a:p>
          <a:p>
            <a:r>
              <a:rPr lang="en-US" sz="1400"/>
              <a:t>       </a:t>
            </a:r>
            <a:r>
              <a:rPr lang="zh-CN" altLang="en-US" sz="1400"/>
              <a:t>由箱线图可知，博士的平均年薪最高，接近2000万元；其次是硕士，平均年薪约为1500万元；本科学历的群体平均年薪最低，约为800万元。总体而言，学历越高，年薪上限越高。</a:t>
            </a:r>
          </a:p>
        </p:txBody>
      </p:sp>
      <p:pic>
        <p:nvPicPr>
          <p:cNvPr id="197973636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056640"/>
            <a:ext cx="3931920" cy="2802255"/>
          </a:xfrm>
          <a:prstGeom prst="rect">
            <a:avLst/>
          </a:prstGeom>
        </p:spPr>
      </p:pic>
      <p:pic>
        <p:nvPicPr>
          <p:cNvPr id="120795320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3968115"/>
            <a:ext cx="3067050" cy="2443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2155" y="976630"/>
            <a:ext cx="4707255" cy="5541010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277114"/>
            <a:ext cx="3524546" cy="534035"/>
          </a:xfrm>
        </p:spPr>
        <p:txBody>
          <a:bodyPr>
            <a:spAutoFit/>
          </a:bodyPr>
          <a:lstStyle/>
          <a:p>
            <a:r>
              <a:rPr dirty="0">
                <a:solidFill>
                  <a:srgbClr val="54C9C3"/>
                </a:solidFill>
                <a:latin typeface="+mj-lt"/>
                <a:ea typeface="+mj-ea"/>
              </a:rPr>
              <a:t>分析可视化展示</a:t>
            </a:r>
            <a:endParaRPr lang="en-US" altLang="zh-CN" dirty="0">
              <a:solidFill>
                <a:srgbClr val="54C9C3"/>
              </a:solidFill>
              <a:latin typeface="+mj-lt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90260" y="975360"/>
            <a:ext cx="5266055" cy="5541010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366510" y="1391920"/>
            <a:ext cx="4358640" cy="1473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b="1"/>
              <a:t>可视化</a:t>
            </a:r>
            <a:r>
              <a:rPr lang="zh-CN" altLang="en-US" sz="1600"/>
              <a:t>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数据分析相关职业类型与年薪上限（万元）小提琴图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不同规模的公司年薪上限中位数柱状图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485255" y="3159760"/>
            <a:ext cx="4524375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分析与结论：</a:t>
            </a:r>
          </a:p>
          <a:p>
            <a:r>
              <a:rPr lang="en-US" altLang="zh-CN" sz="1400"/>
              <a:t>      </a:t>
            </a:r>
            <a:r>
              <a:rPr lang="zh-CN" altLang="en-US" sz="1400"/>
              <a:t>由小提琴图可知，在职位为数据框架师的年薪上限最高，最高可达3500万元/年，其次年薪上限最高的为数据仓库这一职位年薪为第二高，约达2000万元/年，其中年薪上线最低的为数据采集岗位，年薪上限约为1500万元/年</a:t>
            </a:r>
          </a:p>
          <a:p>
            <a:r>
              <a:rPr lang="en-US" altLang="zh-CN" sz="1400"/>
              <a:t>      </a:t>
            </a:r>
            <a:r>
              <a:rPr lang="zh-CN" altLang="en-US" sz="1400"/>
              <a:t>由柱状图可知，0-20人的小公司年薪上限中位数最低，年薪中位数低于25万元；随着公司规模的扩大，年薪上限中位数逐渐增加，但在1000-9999人时达到一个平台期，之后再次迅速上升至超过250万元。这表明大型公司的员工可能获得更高的薪水</a:t>
            </a:r>
          </a:p>
        </p:txBody>
      </p:sp>
      <p:pic>
        <p:nvPicPr>
          <p:cNvPr id="184018319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40" y="1076960"/>
            <a:ext cx="3553460" cy="2614930"/>
          </a:xfrm>
          <a:prstGeom prst="rect">
            <a:avLst/>
          </a:prstGeom>
        </p:spPr>
      </p:pic>
      <p:pic>
        <p:nvPicPr>
          <p:cNvPr id="341976836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95" y="3860165"/>
            <a:ext cx="3980180" cy="25698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99660" y="1415415"/>
            <a:ext cx="7053580" cy="3837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38500" dist="50800" dir="5400000" sy="-100000" algn="bl" rotWithShape="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511162" y="1625269"/>
            <a:ext cx="1908357" cy="502287"/>
          </a:xfrm>
          <a:prstGeom prst="roundRect">
            <a:avLst>
              <a:gd name="adj" fmla="val 50000"/>
            </a:avLst>
          </a:prstGeom>
          <a:solidFill>
            <a:srgbClr val="54C9C3"/>
          </a:solidFill>
          <a:ln>
            <a:solidFill>
              <a:srgbClr val="54C9C3"/>
            </a:solidFill>
          </a:ln>
          <a:effectLst>
            <a:outerShdw blurRad="254000" dist="63500" dir="5400000" sx="95000" sy="95000" algn="t" rotWithShape="0">
              <a:schemeClr val="accent1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437134"/>
            <a:ext cx="3524546" cy="534035"/>
          </a:xfrm>
        </p:spPr>
        <p:txBody>
          <a:bodyPr>
            <a:spAutoFit/>
          </a:bodyPr>
          <a:lstStyle/>
          <a:p>
            <a:r>
              <a:rPr dirty="0">
                <a:solidFill>
                  <a:srgbClr val="54C9C3"/>
                </a:solidFill>
                <a:latin typeface="+mj-lt"/>
                <a:ea typeface="+mj-ea"/>
              </a:rPr>
              <a:t>相关性系数分析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7683" y="2230455"/>
            <a:ext cx="3524546" cy="394652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R" panose="00020600040101010101" pitchFamily="18" charset="-122"/>
              </a:rPr>
              <a:t>公司规模与年薪上限、年薪下限、工作经验、学历要求、福利待遇数量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R" panose="00020600040101010101" pitchFamily="18" charset="-122"/>
              </a:rPr>
              <a:t>：公司规模与这些变量之间存在正相关关系。具体来说，公司规模与年薪上限和年薪下限的相关系数分别为0.983和0.982，表明公司规模越大，年薪上限和年薪下限也越高。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R" panose="00020600040101010101" pitchFamily="18" charset="-122"/>
              </a:rPr>
              <a:t>城市等级与年薪上限、年薪下限、工作经验、学历要求、福利待遇数量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R" panose="00020600040101010101" pitchFamily="18" charset="-122"/>
              </a:rPr>
              <a:t>：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R" panose="00020600040101010101" pitchFamily="18" charset="-122"/>
              </a:rPr>
              <a:t>城市等级与这些变量之间存在负相关关系。城市等级与工作经验和学历要求的相关系数分别为-0.188和-0.246，表明城市等级与工作经验和学历要求也呈负相关。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R" panose="00020600040101010101" pitchFamily="18" charset="-122"/>
              </a:rPr>
              <a:t>技能要求数量与城市等级、职位类型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OPPOSans R" panose="00020600040101010101" pitchFamily="18" charset="-122"/>
              </a:rPr>
              <a:t>：技能要求数量与城市等级和职位类型之间存在负相关关系，表明某些特定城市或职位类型可能不需要高技能要求。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18138" y="1630489"/>
            <a:ext cx="14528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defRPr sz="2000" b="1">
                <a:solidFill>
                  <a:schemeClr val="accent1"/>
                </a:solidFill>
              </a:defRPr>
            </a:lvl1pPr>
          </a:lstStyle>
          <a:p>
            <a:pPr algn="l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相关性分析</a:t>
            </a:r>
          </a:p>
        </p:txBody>
      </p:sp>
      <p:pic>
        <p:nvPicPr>
          <p:cNvPr id="1242618521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170" y="2107565"/>
            <a:ext cx="6846570" cy="24022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98651" y="1231692"/>
            <a:ext cx="1698420" cy="3309620"/>
          </a:xfrm>
        </p:spPr>
        <p:txBody>
          <a:bodyPr>
            <a:spAutoFit/>
          </a:bodyPr>
          <a:lstStyle/>
          <a:p>
            <a:r>
              <a:rPr lang="en-US" altLang="zh-CN" dirty="0"/>
              <a:t>4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725295" y="4215130"/>
            <a:ext cx="2964815" cy="478155"/>
          </a:xfrm>
        </p:spPr>
        <p:txBody>
          <a:bodyPr wrap="square"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PART  FOUR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0285" y="2783568"/>
            <a:ext cx="5307251" cy="1548130"/>
          </a:xfr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rgbClr val="54C9C3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</a:rPr>
              <a:t>数据建模</a:t>
            </a:r>
          </a:p>
          <a:p>
            <a:endParaRPr lang="zh-CN" altLang="en-US" sz="4800" dirty="0">
              <a:solidFill>
                <a:srgbClr val="54C9C3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068060" y="1885950"/>
            <a:ext cx="3039745" cy="883920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54C9C3"/>
                </a:solidFill>
              </a:rPr>
              <a:t>PART  FOUR</a:t>
            </a:r>
            <a:endParaRPr lang="zh-CN" altLang="en-US" dirty="0">
              <a:solidFill>
                <a:srgbClr val="54C9C3"/>
              </a:solidFill>
            </a:endParaRPr>
          </a:p>
          <a:p>
            <a:endParaRPr lang="zh-CN" altLang="en-US" dirty="0">
              <a:solidFill>
                <a:srgbClr val="54C9C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4154" y="244823"/>
            <a:ext cx="5373166" cy="1463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9600" dirty="0">
              <a:solidFill>
                <a:schemeClr val="accent1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0" y="2485506"/>
            <a:ext cx="4702233" cy="72000"/>
            <a:chOff x="5606626" y="2485506"/>
            <a:chExt cx="4702233" cy="7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56986" y="2515042"/>
              <a:ext cx="4651873" cy="0"/>
            </a:xfrm>
            <a:prstGeom prst="line">
              <a:avLst/>
            </a:prstGeom>
            <a:ln>
              <a:solidFill>
                <a:srgbClr val="54C9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606626" y="2485506"/>
              <a:ext cx="972000" cy="72000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rgbClr val="54C9C3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312035" y="1555750"/>
            <a:ext cx="2214880" cy="404495"/>
          </a:xfrm>
          <a:prstGeom prst="roundRect">
            <a:avLst/>
          </a:prstGeom>
          <a:solidFill>
            <a:srgbClr val="54C9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带常量的线性回归</a:t>
            </a:r>
          </a:p>
        </p:txBody>
      </p:sp>
      <p:sp>
        <p:nvSpPr>
          <p:cNvPr id="11" name="矩形 10"/>
          <p:cNvSpPr/>
          <p:nvPr/>
        </p:nvSpPr>
        <p:spPr>
          <a:xfrm>
            <a:off x="732155" y="1102360"/>
            <a:ext cx="10717530" cy="5076825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277114"/>
            <a:ext cx="3524546" cy="534035"/>
          </a:xfrm>
        </p:spPr>
        <p:txBody>
          <a:bodyPr>
            <a:spAutoFit/>
          </a:bodyPr>
          <a:lstStyle/>
          <a:p>
            <a:r>
              <a:rPr dirty="0">
                <a:solidFill>
                  <a:srgbClr val="54C9C3"/>
                </a:solidFill>
                <a:latin typeface="+mj-lt"/>
                <a:ea typeface="+mj-ea"/>
              </a:rPr>
              <a:t>支持向量机</a:t>
            </a:r>
          </a:p>
        </p:txBody>
      </p:sp>
      <p:pic>
        <p:nvPicPr>
          <p:cNvPr id="189546114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" y="2184400"/>
            <a:ext cx="5034915" cy="3236595"/>
          </a:xfrm>
          <a:prstGeom prst="rect">
            <a:avLst/>
          </a:prstGeom>
        </p:spPr>
      </p:pic>
      <p:pic>
        <p:nvPicPr>
          <p:cNvPr id="1228720581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715" y="2178050"/>
            <a:ext cx="4864100" cy="31267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348220" y="1597025"/>
            <a:ext cx="2425065" cy="404495"/>
          </a:xfrm>
          <a:prstGeom prst="roundRect">
            <a:avLst/>
          </a:prstGeom>
          <a:solidFill>
            <a:srgbClr val="54C9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不带常量的线性回归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32155" y="1102360"/>
            <a:ext cx="10717530" cy="5076825"/>
          </a:xfrm>
          <a:prstGeom prst="rect">
            <a:avLst/>
          </a:prstGeom>
          <a:noFill/>
          <a:ln>
            <a:solidFill>
              <a:srgbClr val="54C9C3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3"/>
                </a:solidFill>
              </a14:hiddenFill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277114"/>
            <a:ext cx="3524546" cy="534035"/>
          </a:xfrm>
        </p:spPr>
        <p:txBody>
          <a:bodyPr>
            <a:spAutoFit/>
          </a:bodyPr>
          <a:lstStyle/>
          <a:p>
            <a:r>
              <a:rPr dirty="0">
                <a:solidFill>
                  <a:srgbClr val="54C9C3"/>
                </a:solidFill>
                <a:latin typeface="+mj-lt"/>
                <a:ea typeface="+mj-ea"/>
              </a:rPr>
              <a:t>支持向量机</a:t>
            </a:r>
          </a:p>
        </p:txBody>
      </p:sp>
      <p:pic>
        <p:nvPicPr>
          <p:cNvPr id="96539951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1188085"/>
            <a:ext cx="4206875" cy="4206875"/>
          </a:xfrm>
          <a:prstGeom prst="rect">
            <a:avLst/>
          </a:prstGeom>
        </p:spPr>
      </p:pic>
      <p:pic>
        <p:nvPicPr>
          <p:cNvPr id="578105629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925" y="1231265"/>
            <a:ext cx="4113530" cy="41135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43305" y="5541645"/>
            <a:ext cx="47625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工作经验、公司规模和城市等级对年薪上限的影响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69430" y="5523230"/>
            <a:ext cx="40665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福利和技能要求数量与年薪上限的关系分析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0" y="437134"/>
            <a:ext cx="4368189" cy="1105535"/>
          </a:xfrm>
        </p:spPr>
        <p:txBody>
          <a:bodyPr>
            <a:spAutoFit/>
          </a:bodyPr>
          <a:lstStyle/>
          <a:p>
            <a:r>
              <a:rPr lang="zh-CN" altLang="en-US" sz="3200" dirty="0">
                <a:solidFill>
                  <a:srgbClr val="54C9C3"/>
                </a:solidFill>
                <a:latin typeface="+mj-lt"/>
                <a:ea typeface="+mj-ea"/>
              </a:rPr>
              <a:t>数据建模</a:t>
            </a:r>
            <a:r>
              <a:rPr lang="en-US" altLang="zh-CN" sz="3200" dirty="0">
                <a:solidFill>
                  <a:srgbClr val="54C9C3"/>
                </a:solidFill>
                <a:latin typeface="+mj-lt"/>
                <a:ea typeface="+mj-ea"/>
              </a:rPr>
              <a:t>——</a:t>
            </a:r>
            <a:r>
              <a:rPr sz="3200" dirty="0">
                <a:solidFill>
                  <a:srgbClr val="54C9C3"/>
                </a:solidFill>
                <a:latin typeface="+mj-lt"/>
                <a:ea typeface="+mj-ea"/>
              </a:rPr>
              <a:t>分类模型</a:t>
            </a:r>
            <a:endParaRPr lang="zh-CN" altLang="en-US" sz="3200" dirty="0">
              <a:solidFill>
                <a:srgbClr val="54C9C3"/>
              </a:solidFill>
              <a:latin typeface="+mj-lt"/>
              <a:ea typeface="+mj-ea"/>
            </a:endParaRPr>
          </a:p>
          <a:p>
            <a:endParaRPr lang="zh-CN" altLang="en-US" sz="3200" dirty="0">
              <a:solidFill>
                <a:srgbClr val="54C9C3"/>
              </a:solidFill>
              <a:latin typeface="+mj-lt"/>
              <a:ea typeface="+mj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693885" y="1135747"/>
            <a:ext cx="4818744" cy="4818738"/>
          </a:xfrm>
          <a:prstGeom prst="ellipse">
            <a:avLst/>
          </a:prstGeom>
          <a:solidFill>
            <a:schemeClr val="accent1">
              <a:alpha val="5000"/>
            </a:schemeClr>
          </a:solidFill>
          <a:ln>
            <a:solidFill>
              <a:srgbClr val="54C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圆角矩形 24"/>
          <p:cNvSpPr/>
          <p:nvPr/>
        </p:nvSpPr>
        <p:spPr>
          <a:xfrm>
            <a:off x="8285784" y="1690344"/>
            <a:ext cx="1824940" cy="461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8285784" y="4193540"/>
            <a:ext cx="1824940" cy="46133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0928" y="2149293"/>
            <a:ext cx="3308546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准确率：0.9771。在用来测试模型的数据中，模型正确分类的样本占总样本的比例为97.71%</a:t>
            </a:r>
          </a:p>
        </p:txBody>
      </p:sp>
      <p:sp>
        <p:nvSpPr>
          <p:cNvPr id="7" name="椭圆 6"/>
          <p:cNvSpPr/>
          <p:nvPr/>
        </p:nvSpPr>
        <p:spPr>
          <a:xfrm>
            <a:off x="4836883" y="2278743"/>
            <a:ext cx="2532747" cy="2532745"/>
          </a:xfrm>
          <a:prstGeom prst="ellipse">
            <a:avLst/>
          </a:pr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2362201" y="4175760"/>
            <a:ext cx="1604039" cy="479117"/>
            <a:chOff x="3720" y="6576"/>
            <a:chExt cx="2526" cy="755"/>
          </a:xfrm>
        </p:grpSpPr>
        <p:sp>
          <p:nvSpPr>
            <p:cNvPr id="24" name="圆角矩形 23"/>
            <p:cNvSpPr/>
            <p:nvPr/>
          </p:nvSpPr>
          <p:spPr>
            <a:xfrm>
              <a:off x="3720" y="6604"/>
              <a:ext cx="2526" cy="7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54C9C3"/>
              </a:solidFill>
            </a:ln>
            <a:effectLst>
              <a:outerShdw blurRad="228600" dist="177800" sx="99000" sy="99000" algn="l" rotWithShape="0">
                <a:schemeClr val="accent1">
                  <a:lumMod val="75000"/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ln>
                  <a:solidFill>
                    <a:srgbClr val="54C9C3"/>
                  </a:solidFill>
                </a:ln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37" y="6576"/>
              <a:ext cx="1488" cy="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2000" b="1" dirty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+mj-ea"/>
                  <a:ea typeface="+mj-ea"/>
                </a:rPr>
                <a:t>决策树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70928" y="4643992"/>
            <a:ext cx="3308546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准确率：0.9792。在用来测试模型的数据中，模型正确分类的样本占总样本的比例为97.92%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54610" y="1688898"/>
            <a:ext cx="11988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+mj-ea"/>
                <a:ea typeface="+mj-ea"/>
              </a:rPr>
              <a:t>随机森林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92536" y="2149293"/>
            <a:ext cx="3308547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准确率为0.9792。在用来测试模型的数据中，模型正确分类的样本占总样本的比例为97.92%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54611" y="4175504"/>
            <a:ext cx="11988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+mj-ea"/>
                <a:ea typeface="+mj-ea"/>
              </a:rPr>
              <a:t>逻辑斯谛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392536" y="4643992"/>
            <a:ext cx="3421836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准确率：0.9833。在用来测试模型的数据中，模型正确分类的样本占总样本的比例为98.33%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91189" y="4074456"/>
            <a:ext cx="1809622" cy="475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+mj-lt"/>
                <a:ea typeface="+mj-ea"/>
              </a:rPr>
              <a:t>分类模型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248339" y="3601590"/>
            <a:ext cx="1695323" cy="62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数据建模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6751529"/>
            <a:ext cx="12192000" cy="1064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片 16" descr="复印机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0" y="2408494"/>
            <a:ext cx="1335314" cy="133531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516505" y="1591310"/>
            <a:ext cx="1604010" cy="479425"/>
            <a:chOff x="3720" y="6576"/>
            <a:chExt cx="2526" cy="755"/>
          </a:xfrm>
        </p:grpSpPr>
        <p:sp>
          <p:nvSpPr>
            <p:cNvPr id="20" name="圆角矩形 19"/>
            <p:cNvSpPr/>
            <p:nvPr/>
          </p:nvSpPr>
          <p:spPr>
            <a:xfrm>
              <a:off x="3720" y="6604"/>
              <a:ext cx="2526" cy="72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54C9C3"/>
              </a:solidFill>
            </a:ln>
            <a:effectLst>
              <a:outerShdw blurRad="228600" dist="177800" sx="99000" sy="99000" algn="l" rotWithShape="0">
                <a:schemeClr val="accent1">
                  <a:lumMod val="75000"/>
                  <a:alpha val="2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37" y="6576"/>
              <a:ext cx="2288" cy="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2000" b="1" dirty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+mj-ea"/>
                  <a:ea typeface="+mj-ea"/>
                </a:rPr>
                <a:t>朴素贝叶斯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98651" y="1231692"/>
            <a:ext cx="1698420" cy="3309620"/>
          </a:xfrm>
        </p:spPr>
        <p:txBody>
          <a:bodyPr>
            <a:spAutoFit/>
          </a:bodyPr>
          <a:lstStyle/>
          <a:p>
            <a:r>
              <a:rPr lang="en-US" altLang="zh-CN" dirty="0"/>
              <a:t>5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725170" y="4215258"/>
            <a:ext cx="2131129" cy="478155"/>
          </a:xfrm>
        </p:spPr>
        <p:txBody>
          <a:bodyPr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PART  FIVE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0285" y="2783568"/>
            <a:ext cx="5307251" cy="1548130"/>
          </a:xfrm>
        </p:spPr>
        <p:txBody>
          <a:bodyPr>
            <a:spAutoFit/>
          </a:bodyPr>
          <a:lstStyle/>
          <a:p>
            <a:r>
              <a:rPr lang="en-US" altLang="zh-CN" sz="4800" dirty="0">
                <a:solidFill>
                  <a:srgbClr val="54C9C3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</a:rPr>
              <a:t>UI</a:t>
            </a:r>
            <a:r>
              <a:rPr sz="4800" dirty="0">
                <a:solidFill>
                  <a:srgbClr val="54C9C3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</a:rPr>
              <a:t>设计与输出</a:t>
            </a:r>
            <a:endParaRPr lang="zh-CN" altLang="en-US" sz="4800" dirty="0">
              <a:solidFill>
                <a:srgbClr val="54C9C3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  <a:p>
            <a:endParaRPr lang="zh-CN" altLang="en-US" sz="4800" dirty="0">
              <a:solidFill>
                <a:srgbClr val="54C9C3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068060" y="1885950"/>
            <a:ext cx="3488690" cy="883920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54C9C3"/>
                </a:solidFill>
              </a:rPr>
              <a:t>PART  FIVE</a:t>
            </a:r>
            <a:endParaRPr lang="zh-CN" altLang="en-US" dirty="0">
              <a:solidFill>
                <a:srgbClr val="54C9C3"/>
              </a:solidFill>
            </a:endParaRPr>
          </a:p>
          <a:p>
            <a:endParaRPr lang="zh-CN" altLang="en-US" dirty="0">
              <a:solidFill>
                <a:srgbClr val="54C9C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4154" y="244823"/>
            <a:ext cx="5373166" cy="1463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9600" dirty="0">
              <a:solidFill>
                <a:schemeClr val="accent1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0" y="2485506"/>
            <a:ext cx="4702233" cy="72000"/>
            <a:chOff x="5606626" y="2485506"/>
            <a:chExt cx="4702233" cy="7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56986" y="2515042"/>
              <a:ext cx="4651873" cy="0"/>
            </a:xfrm>
            <a:prstGeom prst="line">
              <a:avLst/>
            </a:prstGeom>
            <a:ln>
              <a:solidFill>
                <a:srgbClr val="54C9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606626" y="2485506"/>
              <a:ext cx="972000" cy="72000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rgbClr val="54C9C3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0"/>
            <a:ext cx="5656986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  <a:gd name="connsiteX0-111" fmla="*/ 0 w 5523003"/>
              <a:gd name="connsiteY0-112" fmla="*/ 0 h 6959600"/>
              <a:gd name="connsiteX1-113" fmla="*/ 5394560 w 5523003"/>
              <a:gd name="connsiteY1-114" fmla="*/ 0 h 6959600"/>
              <a:gd name="connsiteX2-115" fmla="*/ 5224564 w 5523003"/>
              <a:gd name="connsiteY2-116" fmla="*/ 6860267 h 6959600"/>
              <a:gd name="connsiteX3-117" fmla="*/ 0 w 5523003"/>
              <a:gd name="connsiteY3-118" fmla="*/ 6959600 h 6959600"/>
              <a:gd name="connsiteX4-119" fmla="*/ 0 w 5523003"/>
              <a:gd name="connsiteY4-120" fmla="*/ 0 h 6959600"/>
              <a:gd name="connsiteX0-121" fmla="*/ 0 w 5470315"/>
              <a:gd name="connsiteY0-122" fmla="*/ 0 h 6959600"/>
              <a:gd name="connsiteX1-123" fmla="*/ 5339176 w 5470315"/>
              <a:gd name="connsiteY1-124" fmla="*/ 21771 h 6959600"/>
              <a:gd name="connsiteX2-125" fmla="*/ 5224564 w 5470315"/>
              <a:gd name="connsiteY2-126" fmla="*/ 6860267 h 6959600"/>
              <a:gd name="connsiteX3-127" fmla="*/ 0 w 5470315"/>
              <a:gd name="connsiteY3-128" fmla="*/ 6959600 h 6959600"/>
              <a:gd name="connsiteX4-129" fmla="*/ 0 w 5470315"/>
              <a:gd name="connsiteY4-130" fmla="*/ 0 h 6959600"/>
              <a:gd name="connsiteX0-131" fmla="*/ 0 w 5384956"/>
              <a:gd name="connsiteY0-132" fmla="*/ 0 h 6959600"/>
              <a:gd name="connsiteX1-133" fmla="*/ 5249176 w 5384956"/>
              <a:gd name="connsiteY1-134" fmla="*/ 7257 h 6959600"/>
              <a:gd name="connsiteX2-135" fmla="*/ 5224564 w 5384956"/>
              <a:gd name="connsiteY2-136" fmla="*/ 6860267 h 6959600"/>
              <a:gd name="connsiteX3-137" fmla="*/ 0 w 5384956"/>
              <a:gd name="connsiteY3-138" fmla="*/ 6959600 h 6959600"/>
              <a:gd name="connsiteX4-139" fmla="*/ 0 w 5384956"/>
              <a:gd name="connsiteY4-140" fmla="*/ 0 h 6959600"/>
              <a:gd name="connsiteX0-141" fmla="*/ 0 w 5393644"/>
              <a:gd name="connsiteY0-142" fmla="*/ 0 h 6959600"/>
              <a:gd name="connsiteX1-143" fmla="*/ 5249176 w 5393644"/>
              <a:gd name="connsiteY1-144" fmla="*/ 7257 h 6959600"/>
              <a:gd name="connsiteX2-145" fmla="*/ 5376872 w 5393644"/>
              <a:gd name="connsiteY2-146" fmla="*/ 6838495 h 6959600"/>
              <a:gd name="connsiteX3-147" fmla="*/ 0 w 5393644"/>
              <a:gd name="connsiteY3-148" fmla="*/ 6959600 h 6959600"/>
              <a:gd name="connsiteX4-149" fmla="*/ 0 w 5393644"/>
              <a:gd name="connsiteY4-150" fmla="*/ 0 h 6959600"/>
              <a:gd name="connsiteX0-151" fmla="*/ 0 w 5389018"/>
              <a:gd name="connsiteY0-152" fmla="*/ 0 h 6959600"/>
              <a:gd name="connsiteX1-153" fmla="*/ 5249176 w 5389018"/>
              <a:gd name="connsiteY1-154" fmla="*/ 7257 h 6959600"/>
              <a:gd name="connsiteX2-155" fmla="*/ 5376872 w 5389018"/>
              <a:gd name="connsiteY2-156" fmla="*/ 6838495 h 6959600"/>
              <a:gd name="connsiteX3-157" fmla="*/ 0 w 5389018"/>
              <a:gd name="connsiteY3-158" fmla="*/ 6959600 h 6959600"/>
              <a:gd name="connsiteX4-159" fmla="*/ 0 w 5389018"/>
              <a:gd name="connsiteY4-160" fmla="*/ 0 h 6959600"/>
              <a:gd name="connsiteX0-161" fmla="*/ 0 w 5404564"/>
              <a:gd name="connsiteY0-162" fmla="*/ 0 h 6959600"/>
              <a:gd name="connsiteX1-163" fmla="*/ 5249176 w 5404564"/>
              <a:gd name="connsiteY1-164" fmla="*/ 7257 h 6959600"/>
              <a:gd name="connsiteX2-165" fmla="*/ 5404564 w 5404564"/>
              <a:gd name="connsiteY2-166" fmla="*/ 6853010 h 6959600"/>
              <a:gd name="connsiteX3-167" fmla="*/ 0 w 5404564"/>
              <a:gd name="connsiteY3-168" fmla="*/ 6959600 h 6959600"/>
              <a:gd name="connsiteX4-169" fmla="*/ 0 w 5404564"/>
              <a:gd name="connsiteY4-170" fmla="*/ 0 h 6959600"/>
              <a:gd name="connsiteX0-171" fmla="*/ 0 w 5396585"/>
              <a:gd name="connsiteY0-172" fmla="*/ 0 h 6959600"/>
              <a:gd name="connsiteX1-173" fmla="*/ 5249176 w 5396585"/>
              <a:gd name="connsiteY1-174" fmla="*/ 7257 h 6959600"/>
              <a:gd name="connsiteX2-175" fmla="*/ 5396585 w 5396585"/>
              <a:gd name="connsiteY2-176" fmla="*/ 6858586 h 6959600"/>
              <a:gd name="connsiteX3-177" fmla="*/ 0 w 5396585"/>
              <a:gd name="connsiteY3-178" fmla="*/ 6959600 h 6959600"/>
              <a:gd name="connsiteX4-179" fmla="*/ 0 w 5396585"/>
              <a:gd name="connsiteY4-180" fmla="*/ 0 h 6959600"/>
              <a:gd name="connsiteX0-181" fmla="*/ 0 w 5396585"/>
              <a:gd name="connsiteY0-182" fmla="*/ 0 h 6959600"/>
              <a:gd name="connsiteX1-183" fmla="*/ 5193327 w 5396585"/>
              <a:gd name="connsiteY1-184" fmla="*/ 1681 h 6959600"/>
              <a:gd name="connsiteX2-185" fmla="*/ 5396585 w 5396585"/>
              <a:gd name="connsiteY2-186" fmla="*/ 6858586 h 6959600"/>
              <a:gd name="connsiteX3-187" fmla="*/ 0 w 5396585"/>
              <a:gd name="connsiteY3-188" fmla="*/ 6959600 h 6959600"/>
              <a:gd name="connsiteX4-189" fmla="*/ 0 w 5396585"/>
              <a:gd name="connsiteY4-19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96585" h="6959600">
                <a:moveTo>
                  <a:pt x="0" y="0"/>
                </a:moveTo>
                <a:lnTo>
                  <a:pt x="5193327" y="1681"/>
                </a:lnTo>
                <a:cubicBezTo>
                  <a:pt x="5882754" y="2858576"/>
                  <a:pt x="3789507" y="2898605"/>
                  <a:pt x="5396585" y="6858586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0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8324" y="255638"/>
            <a:ext cx="513238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en-US" altLang="zh-CN" sz="3200" b="1" dirty="0">
                <a:solidFill>
                  <a:schemeClr val="bg1"/>
                </a:solidFill>
                <a:latin typeface="+mj-lt"/>
                <a:ea typeface="+mj-ea"/>
              </a:rPr>
              <a:t>UI</a:t>
            </a:r>
            <a:r>
              <a:rPr kumimoji="1"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界面设计与输出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4129405" y="3641725"/>
            <a:ext cx="7367270" cy="2827655"/>
          </a:xfrm>
          <a:prstGeom prst="roundRect">
            <a:avLst>
              <a:gd name="adj" fmla="val 6250"/>
            </a:avLst>
          </a:prstGeom>
          <a:solidFill>
            <a:schemeClr val="bg1"/>
          </a:solidFill>
          <a:ln w="6350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463142" y="3844524"/>
            <a:ext cx="4542972" cy="5143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217659" y="3948296"/>
            <a:ext cx="3639981" cy="30734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rgbClr val="54C9C3"/>
                </a:solidFill>
              </a:rPr>
              <a:t>实际意义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63141" y="4328194"/>
            <a:ext cx="6741885" cy="195453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模型协同工作的效率：</a:t>
            </a:r>
            <a:r>
              <a:rPr lang="zh-CN" altLang="en-US" sz="1400" dirty="0">
                <a:latin typeface="+mn-ea"/>
                <a:ea typeface="+mn-ea"/>
              </a:rPr>
              <a:t>确保在不同情境下都能为用户提供高质量的工作推荐；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 数据收集与利用的重要性：</a:t>
            </a:r>
            <a:r>
              <a:rPr lang="zh-CN" altLang="en-US" sz="1400" dirty="0">
                <a:latin typeface="+mn-ea"/>
                <a:ea typeface="+mn-ea"/>
              </a:rPr>
              <a:t>系统能够更好地理解用户的需求，能为用户提供更为精准的服务；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职业规划的指导作用：</a:t>
            </a:r>
            <a:r>
              <a:rPr lang="zh-CN" altLang="en-US" sz="1400" dirty="0">
                <a:latin typeface="+mn-ea"/>
                <a:ea typeface="+mn-ea"/>
              </a:rPr>
              <a:t>有助于用户制定更合理的职业规划，提升个人的职业竞争力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促进就业市场的供需匹配：</a:t>
            </a:r>
            <a:r>
              <a:rPr lang="zh-CN" altLang="en-US" sz="1400" dirty="0">
                <a:latin typeface="+mn-ea"/>
                <a:ea typeface="+mn-ea"/>
              </a:rPr>
              <a:t>可以帮助企业更快地找到具备所需技能的人才，同时也为求职者提供了更多的就业机会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109028" y="3950181"/>
            <a:ext cx="0" cy="28467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24"/>
          <p:cNvSpPr/>
          <p:nvPr/>
        </p:nvSpPr>
        <p:spPr>
          <a:xfrm rot="16200000" flipV="1">
            <a:off x="-51293" y="404860"/>
            <a:ext cx="585216" cy="482628"/>
          </a:xfrm>
          <a:custGeom>
            <a:avLst/>
            <a:gdLst>
              <a:gd name="connsiteX0" fmla="*/ 585216 w 585216"/>
              <a:gd name="connsiteY0" fmla="*/ 482628 h 482628"/>
              <a:gd name="connsiteX1" fmla="*/ 585216 w 585216"/>
              <a:gd name="connsiteY1" fmla="*/ 0 h 482628"/>
              <a:gd name="connsiteX2" fmla="*/ 0 w 585216"/>
              <a:gd name="connsiteY2" fmla="*/ 175720 h 482628"/>
              <a:gd name="connsiteX3" fmla="*/ 0 w 585216"/>
              <a:gd name="connsiteY3" fmla="*/ 482628 h 482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216" h="482628">
                <a:moveTo>
                  <a:pt x="585216" y="482628"/>
                </a:moveTo>
                <a:lnTo>
                  <a:pt x="585216" y="0"/>
                </a:lnTo>
                <a:lnTo>
                  <a:pt x="0" y="175720"/>
                </a:lnTo>
                <a:lnTo>
                  <a:pt x="0" y="482628"/>
                </a:lnTo>
                <a:close/>
              </a:path>
            </a:pathLst>
          </a:cu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 flipV="1">
            <a:off x="-83686" y="367150"/>
            <a:ext cx="585216" cy="417843"/>
          </a:xfrm>
          <a:custGeom>
            <a:avLst/>
            <a:gdLst>
              <a:gd name="connsiteX0" fmla="*/ 585216 w 585216"/>
              <a:gd name="connsiteY0" fmla="*/ 417843 h 417843"/>
              <a:gd name="connsiteX1" fmla="*/ 585216 w 585216"/>
              <a:gd name="connsiteY1" fmla="*/ 0 h 417843"/>
              <a:gd name="connsiteX2" fmla="*/ 0 w 585216"/>
              <a:gd name="connsiteY2" fmla="*/ 162763 h 417843"/>
              <a:gd name="connsiteX3" fmla="*/ 0 w 585216"/>
              <a:gd name="connsiteY3" fmla="*/ 417843 h 41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5216" h="417843">
                <a:moveTo>
                  <a:pt x="585216" y="417843"/>
                </a:moveTo>
                <a:lnTo>
                  <a:pt x="585216" y="0"/>
                </a:lnTo>
                <a:lnTo>
                  <a:pt x="0" y="162763"/>
                </a:lnTo>
                <a:lnTo>
                  <a:pt x="0" y="4178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183131994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8" y="1902143"/>
            <a:ext cx="3626485" cy="309054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129405" y="904240"/>
            <a:ext cx="7367270" cy="2268220"/>
          </a:xfrm>
          <a:prstGeom prst="roundRect">
            <a:avLst>
              <a:gd name="adj" fmla="val 6250"/>
            </a:avLst>
          </a:prstGeom>
          <a:noFill/>
          <a:ln w="6350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54C9C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ln>
                <a:solidFill>
                  <a:srgbClr val="54C9C3"/>
                </a:solidFill>
              </a:ln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63415" y="1073150"/>
            <a:ext cx="4354195" cy="514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>
              <a:ln>
                <a:solidFill>
                  <a:srgbClr val="54C9C3"/>
                </a:solidFill>
              </a:ln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17795" y="1185545"/>
            <a:ext cx="3329940" cy="30734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b="1" dirty="0">
                <a:solidFill>
                  <a:srgbClr val="54C9C3"/>
                </a:solidFill>
              </a:rPr>
              <a:t>设计理念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463415" y="1743710"/>
            <a:ext cx="6741795" cy="1612265"/>
          </a:xfrm>
          <a:prstGeom prst="rect">
            <a:avLst/>
          </a:prstGeom>
          <a:noFill/>
        </p:spPr>
        <p:txBody>
          <a:bodyPr vert="horz" wrap="square" lIns="0" tIns="0" rIns="0" bIns="0" rtlCol="0">
            <a:no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POSans R" panose="00020600040101010101" pitchFamily="18" charset="-122"/>
                <a:ea typeface="OPPOSans R" panose="00020600040101010101" pitchFamily="18" charset="-122"/>
                <a:cs typeface="OPPOSans R" panose="00020600040101010101" pitchFamily="18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  <a:ea typeface="+mn-ea"/>
              </a:rPr>
              <a:t>本职位推荐界面框采用了简洁明了的设计风格，通过输入框和按钮的组合，实现了职位推荐的功能。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latin typeface="+mn-ea"/>
                <a:ea typeface="+mn-ea"/>
              </a:rPr>
              <a:t>通过输入指定专业技能，系统能够准确地识别出用户的擅长领域，从而为用户推荐与之相关的工作岗位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latin typeface="+mn-ea"/>
              <a:ea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109210" y="1205230"/>
            <a:ext cx="0" cy="28448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templates\docerresourceshop\icons\\3b333438323030353bd3e9c0d6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3270" y="1059180"/>
            <a:ext cx="520700" cy="520700"/>
          </a:xfrm>
          <a:prstGeom prst="rect">
            <a:avLst/>
          </a:prstGeom>
        </p:spPr>
      </p:pic>
      <p:pic>
        <p:nvPicPr>
          <p:cNvPr id="24" name="图片 23" descr="templates\docerresourceshop\icons\\3b333438323032343bbebad5f9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1840" y="3843020"/>
            <a:ext cx="448310" cy="4483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455728" y="1842400"/>
            <a:ext cx="1406383" cy="423545"/>
          </a:xfrm>
        </p:spPr>
        <p:txBody>
          <a:bodyPr>
            <a:spAutoFit/>
          </a:bodyPr>
          <a:lstStyle/>
          <a:p>
            <a:pPr algn="r"/>
            <a:r>
              <a:rPr lang="zh-CN" altLang="en-US" sz="2400" dirty="0">
                <a:solidFill>
                  <a:srgbClr val="54C9C3"/>
                </a:solidFill>
                <a:latin typeface="+mj-ea"/>
                <a:ea typeface="+mj-ea"/>
              </a:rPr>
              <a:t>网页爬虫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9968323" y="1804133"/>
            <a:ext cx="749742" cy="589280"/>
          </a:xfrm>
        </p:spPr>
        <p:txBody>
          <a:bodyPr>
            <a:spAutoFit/>
          </a:bodyPr>
          <a:lstStyle/>
          <a:p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02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518275" y="2779395"/>
            <a:ext cx="3316605" cy="423545"/>
          </a:xfr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54C9C3"/>
                </a:solidFill>
                <a:latin typeface="+mj-ea"/>
                <a:ea typeface="+mj-ea"/>
              </a:rPr>
              <a:t>数据</a:t>
            </a:r>
            <a:r>
              <a:rPr lang="zh-CN" altLang="en-US" dirty="0">
                <a:solidFill>
                  <a:srgbClr val="54C9C3"/>
                </a:solidFill>
              </a:rPr>
              <a:t>清洗</a:t>
            </a:r>
            <a:r>
              <a:rPr lang="zh-CN" altLang="en-US" sz="2400" dirty="0">
                <a:solidFill>
                  <a:srgbClr val="54C9C3"/>
                </a:solidFill>
                <a:latin typeface="+mj-ea"/>
                <a:ea typeface="+mj-ea"/>
              </a:rPr>
              <a:t>与描述统计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9968323" y="2714387"/>
            <a:ext cx="749742" cy="589280"/>
          </a:xfrm>
        </p:spPr>
        <p:txBody>
          <a:bodyPr>
            <a:spAutoFit/>
          </a:bodyPr>
          <a:lstStyle/>
          <a:p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03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6535738" y="3713852"/>
            <a:ext cx="1474927" cy="423545"/>
          </a:xfrm>
        </p:spPr>
        <p:txBody>
          <a:bodyPr>
            <a:spAutoFit/>
          </a:bodyPr>
          <a:lstStyle/>
          <a:p>
            <a:r>
              <a:rPr lang="zh-CN" altLang="en-US" sz="2400" dirty="0">
                <a:solidFill>
                  <a:srgbClr val="54C9C3"/>
                </a:solidFill>
                <a:latin typeface="+mj-ea"/>
                <a:ea typeface="+mj-ea"/>
              </a:rPr>
              <a:t>数据建模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>
          <a:xfrm>
            <a:off x="9968323" y="3640025"/>
            <a:ext cx="749742" cy="589280"/>
          </a:xfrm>
        </p:spPr>
        <p:txBody>
          <a:bodyPr>
            <a:spAutoFit/>
          </a:bodyPr>
          <a:lstStyle/>
          <a:p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04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6509385" y="4676775"/>
            <a:ext cx="3197225" cy="423545"/>
          </a:xfr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54C9C3"/>
                </a:solidFill>
                <a:latin typeface="+mj-ea"/>
                <a:ea typeface="+mj-ea"/>
              </a:rPr>
              <a:t>UI</a:t>
            </a:r>
            <a:r>
              <a:rPr lang="zh-CN" altLang="en-US" sz="2400" dirty="0">
                <a:solidFill>
                  <a:srgbClr val="54C9C3"/>
                </a:solidFill>
                <a:latin typeface="+mj-ea"/>
                <a:ea typeface="+mj-ea"/>
              </a:rPr>
              <a:t>设计与输出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8"/>
          </p:nvPr>
        </p:nvSpPr>
        <p:spPr>
          <a:xfrm>
            <a:off x="9968323" y="4612021"/>
            <a:ext cx="749742" cy="589280"/>
          </a:xfrm>
        </p:spPr>
        <p:txBody>
          <a:bodyPr>
            <a:spAutoFit/>
          </a:bodyPr>
          <a:lstStyle/>
          <a:p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05</a:t>
            </a:r>
          </a:p>
        </p:txBody>
      </p:sp>
      <p:sp>
        <p:nvSpPr>
          <p:cNvPr id="19" name="文本占位符 2"/>
          <p:cNvSpPr>
            <a:spLocks noGrp="1"/>
          </p:cNvSpPr>
          <p:nvPr/>
        </p:nvSpPr>
        <p:spPr>
          <a:xfrm>
            <a:off x="6174105" y="911225"/>
            <a:ext cx="2807335" cy="423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dirty="0">
                <a:solidFill>
                  <a:srgbClr val="54C9C3"/>
                </a:solidFill>
                <a:latin typeface="+mj-ea"/>
                <a:ea typeface="+mj-ea"/>
              </a:rPr>
              <a:t>项目背景及意义</a:t>
            </a:r>
          </a:p>
        </p:txBody>
      </p:sp>
      <p:sp>
        <p:nvSpPr>
          <p:cNvPr id="25" name="文本占位符 3"/>
          <p:cNvSpPr>
            <a:spLocks noGrp="1"/>
          </p:cNvSpPr>
          <p:nvPr/>
        </p:nvSpPr>
        <p:spPr>
          <a:xfrm>
            <a:off x="9970863" y="828773"/>
            <a:ext cx="749742" cy="41870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01</a:t>
            </a:r>
          </a:p>
        </p:txBody>
      </p:sp>
      <p:sp>
        <p:nvSpPr>
          <p:cNvPr id="27" name="文本占位符 9"/>
          <p:cNvSpPr>
            <a:spLocks noGrp="1"/>
          </p:cNvSpPr>
          <p:nvPr/>
        </p:nvSpPr>
        <p:spPr>
          <a:xfrm>
            <a:off x="9970863" y="5530231"/>
            <a:ext cx="749742" cy="58928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06</a:t>
            </a:r>
          </a:p>
        </p:txBody>
      </p:sp>
      <p:sp>
        <p:nvSpPr>
          <p:cNvPr id="29" name="文本占位符 8"/>
          <p:cNvSpPr>
            <a:spLocks noGrp="1"/>
          </p:cNvSpPr>
          <p:nvPr/>
        </p:nvSpPr>
        <p:spPr>
          <a:xfrm>
            <a:off x="6511925" y="5630545"/>
            <a:ext cx="3197225" cy="423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solidFill>
                  <a:srgbClr val="54C9C3"/>
                </a:solidFill>
                <a:latin typeface="+mj-ea"/>
                <a:ea typeface="+mj-ea"/>
              </a:rPr>
              <a:t>反思与总结</a:t>
            </a:r>
          </a:p>
        </p:txBody>
      </p:sp>
      <p:pic>
        <p:nvPicPr>
          <p:cNvPr id="30" name="图片 29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5" y="3308985"/>
            <a:ext cx="2228215" cy="22282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98651" y="1231692"/>
            <a:ext cx="1698420" cy="3309620"/>
          </a:xfrm>
        </p:spPr>
        <p:txBody>
          <a:bodyPr>
            <a:spAutoFit/>
          </a:bodyPr>
          <a:lstStyle/>
          <a:p>
            <a:r>
              <a:rPr lang="en-US" altLang="zh-CN" dirty="0"/>
              <a:t>6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725170" y="4215258"/>
            <a:ext cx="2131129" cy="478155"/>
          </a:xfrm>
        </p:spPr>
        <p:txBody>
          <a:bodyPr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PART  SIX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0285" y="2783568"/>
            <a:ext cx="5307251" cy="1548130"/>
          </a:xfr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rgbClr val="54C9C3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</a:rPr>
              <a:t>反思与总结</a:t>
            </a:r>
          </a:p>
          <a:p>
            <a:endParaRPr lang="zh-CN" altLang="en-US" sz="4800" dirty="0">
              <a:solidFill>
                <a:srgbClr val="54C9C3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067893" y="1886240"/>
            <a:ext cx="1867793" cy="88392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54C9C3"/>
                </a:solidFill>
              </a:rPr>
              <a:t>PART  SIX</a:t>
            </a:r>
            <a:endParaRPr lang="zh-CN" altLang="en-US" dirty="0">
              <a:solidFill>
                <a:srgbClr val="54C9C3"/>
              </a:solidFill>
            </a:endParaRPr>
          </a:p>
          <a:p>
            <a:endParaRPr lang="zh-CN" altLang="en-US" dirty="0">
              <a:solidFill>
                <a:srgbClr val="54C9C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4154" y="244823"/>
            <a:ext cx="5373166" cy="1463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9600" dirty="0">
              <a:solidFill>
                <a:schemeClr val="accent1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0" y="2485506"/>
            <a:ext cx="4702233" cy="72000"/>
            <a:chOff x="5606626" y="2485506"/>
            <a:chExt cx="4702233" cy="7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56986" y="2515042"/>
              <a:ext cx="4651873" cy="0"/>
            </a:xfrm>
            <a:prstGeom prst="line">
              <a:avLst/>
            </a:prstGeom>
            <a:ln>
              <a:solidFill>
                <a:srgbClr val="54C9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606626" y="2485506"/>
              <a:ext cx="972000" cy="72000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rgbClr val="54C9C3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437134"/>
            <a:ext cx="2732610" cy="53403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4C9C3"/>
                </a:solidFill>
                <a:latin typeface="+mj-lt"/>
                <a:ea typeface="+mj-ea"/>
              </a:rPr>
              <a:t>反思与改进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06935" y="1150620"/>
            <a:ext cx="10617045" cy="9606280"/>
            <a:chOff x="1049" y="2492"/>
            <a:chExt cx="10112" cy="12623"/>
          </a:xfrm>
        </p:grpSpPr>
        <p:sp>
          <p:nvSpPr>
            <p:cNvPr id="4" name="圆角矩形 3"/>
            <p:cNvSpPr/>
            <p:nvPr/>
          </p:nvSpPr>
          <p:spPr>
            <a:xfrm>
              <a:off x="1049" y="2844"/>
              <a:ext cx="3168" cy="5696"/>
            </a:xfrm>
            <a:prstGeom prst="roundRect">
              <a:avLst>
                <a:gd name="adj" fmla="val 3856"/>
              </a:avLst>
            </a:prstGeom>
            <a:solidFill>
              <a:schemeClr val="bg1"/>
            </a:solidFill>
            <a:ln w="6350">
              <a:solidFill>
                <a:srgbClr val="54C9C3"/>
              </a:solidFill>
            </a:ln>
            <a:effectLst>
              <a:outerShdw blurRad="254000" dist="177800" sx="99000" sy="99000" algn="l" rotWithShape="0">
                <a:schemeClr val="accent1">
                  <a:lumMod val="75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91" y="4427"/>
              <a:ext cx="2895" cy="10688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/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POSans R" panose="00020600040101010101" pitchFamily="18" charset="-122"/>
                </a:rPr>
                <a:t>数据缺失与错误: 在数据爬取过程中，可能存在部分数据缺失和错误的情况，这会影响数据分析和建模的准确性</a:t>
              </a:r>
            </a:p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POSans R" panose="00020600040101010101" pitchFamily="18" charset="-122"/>
                </a:rPr>
                <a:t>改进方法:完善数据清洗流程: 通过数据清洗，可以识别和修复数据中的缺失值、错误值等，提高数据质量。使用更可靠的数据源: 本项目后续将选择更可靠的数据源进行数据爬取，例如官方招聘网站、行业研究报告等，保证数据的来源更具有权威准确。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392" y="2492"/>
              <a:ext cx="2482" cy="791"/>
            </a:xfrm>
            <a:prstGeom prst="roundRect">
              <a:avLst>
                <a:gd name="adj" fmla="val 50000"/>
              </a:avLst>
            </a:prstGeom>
            <a:solidFill>
              <a:srgbClr val="54C9C3"/>
            </a:solidFill>
            <a:ln>
              <a:noFill/>
            </a:ln>
            <a:effectLst>
              <a:outerShdw blurRad="254000" dist="63500" dir="5400000" sx="95000" sy="95000" algn="t" rotWithShape="0">
                <a:schemeClr val="accent1">
                  <a:lumMod val="75000"/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770" y="2626"/>
              <a:ext cx="1753" cy="404"/>
            </a:xfrm>
            <a:prstGeom prst="rect">
              <a:avLst/>
            </a:prstGeom>
            <a:noFill/>
          </p:spPr>
          <p:txBody>
            <a:bodyPr vert="horz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  <a:sym typeface="+mn-ea"/>
                </a:rPr>
                <a:t>数据质量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521" y="3718"/>
              <a:ext cx="3168" cy="5696"/>
            </a:xfrm>
            <a:prstGeom prst="roundRect">
              <a:avLst>
                <a:gd name="adj" fmla="val 3856"/>
              </a:avLst>
            </a:prstGeom>
            <a:solidFill>
              <a:schemeClr val="bg1"/>
            </a:solidFill>
            <a:ln w="6350">
              <a:solidFill>
                <a:srgbClr val="54C9C3"/>
              </a:solidFill>
            </a:ln>
            <a:effectLst>
              <a:outerShdw blurRad="254000" dist="177800" sx="99000" sy="99000" algn="l" rotWithShape="0">
                <a:schemeClr val="accent1">
                  <a:lumMod val="75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>
                <a:ln>
                  <a:solidFill>
                    <a:srgbClr val="54C9C3"/>
                  </a:solidFill>
                </a:ln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38" y="5434"/>
              <a:ext cx="2821" cy="4601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/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POSans R" panose="00020600040101010101" pitchFamily="18" charset="-122"/>
                </a:rPr>
                <a:t>增加公司信息: 后续将增加公司信息，例如公司文化等，帮助求职者更全面地了解公司。</a:t>
              </a:r>
            </a:p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POSans R" panose="00020600040101010101" pitchFamily="18" charset="-122"/>
                </a:rPr>
                <a:t>增加行业信息: 后续将增加增加行业信息，例如行业发展前景、行业薪资水平等，帮助求职者选择合适的行业。</a:t>
              </a:r>
            </a:p>
            <a:p>
              <a:pPr marL="285750" indent="-285750" algn="l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POSans R" panose="00020600040101010101" pitchFamily="18" charset="-122"/>
                </a:rPr>
                <a:t>增加岗位描述: 后续将增加岗位描述，例如岗位职责、岗位要求等，帮助求职者更准确地了解岗位信息。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864" y="3366"/>
              <a:ext cx="2482" cy="791"/>
            </a:xfrm>
            <a:prstGeom prst="roundRect">
              <a:avLst>
                <a:gd name="adj" fmla="val 50000"/>
              </a:avLst>
            </a:prstGeom>
            <a:solidFill>
              <a:srgbClr val="54C9C3"/>
            </a:solidFill>
            <a:ln>
              <a:noFill/>
            </a:ln>
            <a:effectLst>
              <a:outerShdw blurRad="254000" dist="63500" dir="5400000" sx="95000" sy="95000" algn="t" rotWithShape="0">
                <a:schemeClr val="accent1">
                  <a:lumMod val="75000"/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rgbClr val="54C9C3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352" y="3514"/>
              <a:ext cx="1624" cy="404"/>
            </a:xfrm>
            <a:prstGeom prst="rect">
              <a:avLst/>
            </a:prstGeom>
            <a:noFill/>
          </p:spPr>
          <p:txBody>
            <a:bodyPr vert="horz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 功能扩展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7993" y="2844"/>
              <a:ext cx="3168" cy="5696"/>
            </a:xfrm>
            <a:prstGeom prst="roundRect">
              <a:avLst>
                <a:gd name="adj" fmla="val 3856"/>
              </a:avLst>
            </a:prstGeom>
            <a:solidFill>
              <a:schemeClr val="bg1"/>
            </a:solidFill>
            <a:ln w="6350">
              <a:solidFill>
                <a:srgbClr val="54C9C3"/>
              </a:solidFill>
            </a:ln>
            <a:effectLst>
              <a:outerShdw blurRad="254000" dist="177800" sx="99000" sy="99000" algn="l" rotWithShape="0">
                <a:schemeClr val="accent1">
                  <a:lumMod val="75000"/>
                  <a:alpha val="1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194" y="4596"/>
              <a:ext cx="2800" cy="3895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OPPOSans R" panose="00020600040101010101" pitchFamily="18" charset="-122"/>
                </a:rPr>
                <a:t>模型解释与可视化: 后续本项目将使用模型解释技术，解释模型的预测结果，帮助用户理解模型的决策过程； 并且将使用可视化技术，将模型的预测结果以可视化的方式呈现，方便用户理解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8336" y="2492"/>
              <a:ext cx="2482" cy="791"/>
            </a:xfrm>
            <a:prstGeom prst="roundRect">
              <a:avLst>
                <a:gd name="adj" fmla="val 50000"/>
              </a:avLst>
            </a:prstGeom>
            <a:solidFill>
              <a:srgbClr val="54C9C3"/>
            </a:solidFill>
            <a:ln>
              <a:noFill/>
            </a:ln>
            <a:effectLst>
              <a:outerShdw blurRad="254000" dist="63500" dir="5400000" sx="95000" sy="95000" algn="t" rotWithShape="0">
                <a:schemeClr val="accent1">
                  <a:lumMod val="75000"/>
                  <a:alpha val="3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70" y="2627"/>
              <a:ext cx="2100" cy="404"/>
            </a:xfrm>
            <a:prstGeom prst="rect">
              <a:avLst/>
            </a:prstGeom>
            <a:noFill/>
          </p:spPr>
          <p:txBody>
            <a:bodyPr vert="horz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+mj-ea"/>
                  <a:ea typeface="+mj-ea"/>
                </a:rPr>
                <a:t>模型可解释性</a:t>
              </a:r>
            </a:p>
          </p:txBody>
        </p:sp>
      </p:grpSp>
      <p:pic>
        <p:nvPicPr>
          <p:cNvPr id="30" name="图片 29" descr="templates\docerresourceshop\icons\\3b333438313939363bc8cbbcca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5995" y="1771015"/>
            <a:ext cx="704215" cy="704215"/>
          </a:xfrm>
          <a:prstGeom prst="rect">
            <a:avLst/>
          </a:prstGeom>
        </p:spPr>
      </p:pic>
      <p:pic>
        <p:nvPicPr>
          <p:cNvPr id="31" name="图片 30" descr="templates\docerresourceshop\icons\\3b333438323032383bb9e6bba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7555" y="2554605"/>
            <a:ext cx="713105" cy="713105"/>
          </a:xfrm>
          <a:prstGeom prst="rect">
            <a:avLst/>
          </a:prstGeom>
        </p:spPr>
      </p:pic>
      <p:pic>
        <p:nvPicPr>
          <p:cNvPr id="33" name="图片 32" descr="templates\docerresourceshop\icons\\3b333438323030333bb7d6cef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3245" y="1920875"/>
            <a:ext cx="713105" cy="7131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0" y="0"/>
            <a:ext cx="5656986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  <a:gd name="connsiteX0-111" fmla="*/ 0 w 5523003"/>
              <a:gd name="connsiteY0-112" fmla="*/ 0 h 6959600"/>
              <a:gd name="connsiteX1-113" fmla="*/ 5394560 w 5523003"/>
              <a:gd name="connsiteY1-114" fmla="*/ 0 h 6959600"/>
              <a:gd name="connsiteX2-115" fmla="*/ 5224564 w 5523003"/>
              <a:gd name="connsiteY2-116" fmla="*/ 6860267 h 6959600"/>
              <a:gd name="connsiteX3-117" fmla="*/ 0 w 5523003"/>
              <a:gd name="connsiteY3-118" fmla="*/ 6959600 h 6959600"/>
              <a:gd name="connsiteX4-119" fmla="*/ 0 w 5523003"/>
              <a:gd name="connsiteY4-120" fmla="*/ 0 h 6959600"/>
              <a:gd name="connsiteX0-121" fmla="*/ 0 w 5470315"/>
              <a:gd name="connsiteY0-122" fmla="*/ 0 h 6959600"/>
              <a:gd name="connsiteX1-123" fmla="*/ 5339176 w 5470315"/>
              <a:gd name="connsiteY1-124" fmla="*/ 21771 h 6959600"/>
              <a:gd name="connsiteX2-125" fmla="*/ 5224564 w 5470315"/>
              <a:gd name="connsiteY2-126" fmla="*/ 6860267 h 6959600"/>
              <a:gd name="connsiteX3-127" fmla="*/ 0 w 5470315"/>
              <a:gd name="connsiteY3-128" fmla="*/ 6959600 h 6959600"/>
              <a:gd name="connsiteX4-129" fmla="*/ 0 w 5470315"/>
              <a:gd name="connsiteY4-130" fmla="*/ 0 h 6959600"/>
              <a:gd name="connsiteX0-131" fmla="*/ 0 w 5384956"/>
              <a:gd name="connsiteY0-132" fmla="*/ 0 h 6959600"/>
              <a:gd name="connsiteX1-133" fmla="*/ 5249176 w 5384956"/>
              <a:gd name="connsiteY1-134" fmla="*/ 7257 h 6959600"/>
              <a:gd name="connsiteX2-135" fmla="*/ 5224564 w 5384956"/>
              <a:gd name="connsiteY2-136" fmla="*/ 6860267 h 6959600"/>
              <a:gd name="connsiteX3-137" fmla="*/ 0 w 5384956"/>
              <a:gd name="connsiteY3-138" fmla="*/ 6959600 h 6959600"/>
              <a:gd name="connsiteX4-139" fmla="*/ 0 w 5384956"/>
              <a:gd name="connsiteY4-140" fmla="*/ 0 h 6959600"/>
              <a:gd name="connsiteX0-141" fmla="*/ 0 w 5393644"/>
              <a:gd name="connsiteY0-142" fmla="*/ 0 h 6959600"/>
              <a:gd name="connsiteX1-143" fmla="*/ 5249176 w 5393644"/>
              <a:gd name="connsiteY1-144" fmla="*/ 7257 h 6959600"/>
              <a:gd name="connsiteX2-145" fmla="*/ 5376872 w 5393644"/>
              <a:gd name="connsiteY2-146" fmla="*/ 6838495 h 6959600"/>
              <a:gd name="connsiteX3-147" fmla="*/ 0 w 5393644"/>
              <a:gd name="connsiteY3-148" fmla="*/ 6959600 h 6959600"/>
              <a:gd name="connsiteX4-149" fmla="*/ 0 w 5393644"/>
              <a:gd name="connsiteY4-150" fmla="*/ 0 h 6959600"/>
              <a:gd name="connsiteX0-151" fmla="*/ 0 w 5389018"/>
              <a:gd name="connsiteY0-152" fmla="*/ 0 h 6959600"/>
              <a:gd name="connsiteX1-153" fmla="*/ 5249176 w 5389018"/>
              <a:gd name="connsiteY1-154" fmla="*/ 7257 h 6959600"/>
              <a:gd name="connsiteX2-155" fmla="*/ 5376872 w 5389018"/>
              <a:gd name="connsiteY2-156" fmla="*/ 6838495 h 6959600"/>
              <a:gd name="connsiteX3-157" fmla="*/ 0 w 5389018"/>
              <a:gd name="connsiteY3-158" fmla="*/ 6959600 h 6959600"/>
              <a:gd name="connsiteX4-159" fmla="*/ 0 w 5389018"/>
              <a:gd name="connsiteY4-160" fmla="*/ 0 h 6959600"/>
              <a:gd name="connsiteX0-161" fmla="*/ 0 w 5404564"/>
              <a:gd name="connsiteY0-162" fmla="*/ 0 h 6959600"/>
              <a:gd name="connsiteX1-163" fmla="*/ 5249176 w 5404564"/>
              <a:gd name="connsiteY1-164" fmla="*/ 7257 h 6959600"/>
              <a:gd name="connsiteX2-165" fmla="*/ 5404564 w 5404564"/>
              <a:gd name="connsiteY2-166" fmla="*/ 6853010 h 6959600"/>
              <a:gd name="connsiteX3-167" fmla="*/ 0 w 5404564"/>
              <a:gd name="connsiteY3-168" fmla="*/ 6959600 h 6959600"/>
              <a:gd name="connsiteX4-169" fmla="*/ 0 w 5404564"/>
              <a:gd name="connsiteY4-170" fmla="*/ 0 h 6959600"/>
              <a:gd name="connsiteX0-171" fmla="*/ 0 w 5396585"/>
              <a:gd name="connsiteY0-172" fmla="*/ 0 h 6959600"/>
              <a:gd name="connsiteX1-173" fmla="*/ 5249176 w 5396585"/>
              <a:gd name="connsiteY1-174" fmla="*/ 7257 h 6959600"/>
              <a:gd name="connsiteX2-175" fmla="*/ 5396585 w 5396585"/>
              <a:gd name="connsiteY2-176" fmla="*/ 6858586 h 6959600"/>
              <a:gd name="connsiteX3-177" fmla="*/ 0 w 5396585"/>
              <a:gd name="connsiteY3-178" fmla="*/ 6959600 h 6959600"/>
              <a:gd name="connsiteX4-179" fmla="*/ 0 w 5396585"/>
              <a:gd name="connsiteY4-180" fmla="*/ 0 h 6959600"/>
              <a:gd name="connsiteX0-181" fmla="*/ 0 w 5396585"/>
              <a:gd name="connsiteY0-182" fmla="*/ 0 h 6959600"/>
              <a:gd name="connsiteX1-183" fmla="*/ 5193327 w 5396585"/>
              <a:gd name="connsiteY1-184" fmla="*/ 1681 h 6959600"/>
              <a:gd name="connsiteX2-185" fmla="*/ 5396585 w 5396585"/>
              <a:gd name="connsiteY2-186" fmla="*/ 6858586 h 6959600"/>
              <a:gd name="connsiteX3-187" fmla="*/ 0 w 5396585"/>
              <a:gd name="connsiteY3-188" fmla="*/ 6959600 h 6959600"/>
              <a:gd name="connsiteX4-189" fmla="*/ 0 w 5396585"/>
              <a:gd name="connsiteY4-19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396585" h="6959600">
                <a:moveTo>
                  <a:pt x="0" y="0"/>
                </a:moveTo>
                <a:lnTo>
                  <a:pt x="5193327" y="1681"/>
                </a:lnTo>
                <a:cubicBezTo>
                  <a:pt x="5882754" y="2858576"/>
                  <a:pt x="3789507" y="2898605"/>
                  <a:pt x="5396585" y="6858586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0" y="0"/>
            <a:ext cx="5530711" cy="6959600"/>
          </a:xfrm>
          <a:custGeom>
            <a:avLst/>
            <a:gdLst>
              <a:gd name="connsiteX0" fmla="*/ 0 w 5394560"/>
              <a:gd name="connsiteY0" fmla="*/ 0 h 6959600"/>
              <a:gd name="connsiteX1" fmla="*/ 5394560 w 5394560"/>
              <a:gd name="connsiteY1" fmla="*/ 0 h 6959600"/>
              <a:gd name="connsiteX2" fmla="*/ 5394560 w 5394560"/>
              <a:gd name="connsiteY2" fmla="*/ 6959600 h 6959600"/>
              <a:gd name="connsiteX3" fmla="*/ 0 w 5394560"/>
              <a:gd name="connsiteY3" fmla="*/ 6959600 h 6959600"/>
              <a:gd name="connsiteX4" fmla="*/ 0 w 5394560"/>
              <a:gd name="connsiteY4" fmla="*/ 0 h 6959600"/>
              <a:gd name="connsiteX0-1" fmla="*/ 0 w 5394560"/>
              <a:gd name="connsiteY0-2" fmla="*/ 0 h 6959600"/>
              <a:gd name="connsiteX1-3" fmla="*/ 5394560 w 5394560"/>
              <a:gd name="connsiteY1-4" fmla="*/ 0 h 6959600"/>
              <a:gd name="connsiteX2-5" fmla="*/ 5394560 w 5394560"/>
              <a:gd name="connsiteY2-6" fmla="*/ 6959600 h 6959600"/>
              <a:gd name="connsiteX3-7" fmla="*/ 0 w 5394560"/>
              <a:gd name="connsiteY3-8" fmla="*/ 6959600 h 6959600"/>
              <a:gd name="connsiteX4-9" fmla="*/ 0 w 5394560"/>
              <a:gd name="connsiteY4-10" fmla="*/ 0 h 6959600"/>
              <a:gd name="connsiteX0-11" fmla="*/ 0 w 5394560"/>
              <a:gd name="connsiteY0-12" fmla="*/ 0 h 6959600"/>
              <a:gd name="connsiteX1-13" fmla="*/ 5394560 w 5394560"/>
              <a:gd name="connsiteY1-14" fmla="*/ 0 h 6959600"/>
              <a:gd name="connsiteX2-15" fmla="*/ 5394560 w 5394560"/>
              <a:gd name="connsiteY2-16" fmla="*/ 6959600 h 6959600"/>
              <a:gd name="connsiteX3-17" fmla="*/ 0 w 5394560"/>
              <a:gd name="connsiteY3-18" fmla="*/ 6959600 h 6959600"/>
              <a:gd name="connsiteX4-19" fmla="*/ 0 w 5394560"/>
              <a:gd name="connsiteY4-20" fmla="*/ 0 h 6959600"/>
              <a:gd name="connsiteX0-21" fmla="*/ 0 w 5394717"/>
              <a:gd name="connsiteY0-22" fmla="*/ 0 h 6959600"/>
              <a:gd name="connsiteX1-23" fmla="*/ 5394560 w 5394717"/>
              <a:gd name="connsiteY1-24" fmla="*/ 0 h 6959600"/>
              <a:gd name="connsiteX2-25" fmla="*/ 5394560 w 5394717"/>
              <a:gd name="connsiteY2-26" fmla="*/ 6959600 h 6959600"/>
              <a:gd name="connsiteX3-27" fmla="*/ 0 w 5394717"/>
              <a:gd name="connsiteY3-28" fmla="*/ 6959600 h 6959600"/>
              <a:gd name="connsiteX4-29" fmla="*/ 0 w 5394717"/>
              <a:gd name="connsiteY4-30" fmla="*/ 0 h 6959600"/>
              <a:gd name="connsiteX0-31" fmla="*/ 0 w 5394662"/>
              <a:gd name="connsiteY0-32" fmla="*/ 0 h 6959600"/>
              <a:gd name="connsiteX1-33" fmla="*/ 5394560 w 5394662"/>
              <a:gd name="connsiteY1-34" fmla="*/ 0 h 6959600"/>
              <a:gd name="connsiteX2-35" fmla="*/ 5394560 w 5394662"/>
              <a:gd name="connsiteY2-36" fmla="*/ 6959600 h 6959600"/>
              <a:gd name="connsiteX3-37" fmla="*/ 0 w 5394662"/>
              <a:gd name="connsiteY3-38" fmla="*/ 6959600 h 6959600"/>
              <a:gd name="connsiteX4-39" fmla="*/ 0 w 5394662"/>
              <a:gd name="connsiteY4-40" fmla="*/ 0 h 6959600"/>
              <a:gd name="connsiteX0-41" fmla="*/ 0 w 5478324"/>
              <a:gd name="connsiteY0-42" fmla="*/ 0 h 6959600"/>
              <a:gd name="connsiteX1-43" fmla="*/ 5394560 w 5478324"/>
              <a:gd name="connsiteY1-44" fmla="*/ 0 h 6959600"/>
              <a:gd name="connsiteX2-45" fmla="*/ 5394560 w 5478324"/>
              <a:gd name="connsiteY2-46" fmla="*/ 6959600 h 6959600"/>
              <a:gd name="connsiteX3-47" fmla="*/ 0 w 5478324"/>
              <a:gd name="connsiteY3-48" fmla="*/ 6959600 h 6959600"/>
              <a:gd name="connsiteX4-49" fmla="*/ 0 w 5478324"/>
              <a:gd name="connsiteY4-50" fmla="*/ 0 h 6959600"/>
              <a:gd name="connsiteX0-51" fmla="*/ 0 w 5531669"/>
              <a:gd name="connsiteY0-52" fmla="*/ 0 h 6959600"/>
              <a:gd name="connsiteX1-53" fmla="*/ 5394560 w 5531669"/>
              <a:gd name="connsiteY1-54" fmla="*/ 0 h 6959600"/>
              <a:gd name="connsiteX2-55" fmla="*/ 5394560 w 5531669"/>
              <a:gd name="connsiteY2-56" fmla="*/ 6959600 h 6959600"/>
              <a:gd name="connsiteX3-57" fmla="*/ 0 w 5531669"/>
              <a:gd name="connsiteY3-58" fmla="*/ 6959600 h 6959600"/>
              <a:gd name="connsiteX4-59" fmla="*/ 0 w 5531669"/>
              <a:gd name="connsiteY4-60" fmla="*/ 0 h 6959600"/>
              <a:gd name="connsiteX0-61" fmla="*/ 0 w 5532868"/>
              <a:gd name="connsiteY0-62" fmla="*/ 0 h 6959600"/>
              <a:gd name="connsiteX1-63" fmla="*/ 5394560 w 5532868"/>
              <a:gd name="connsiteY1-64" fmla="*/ 0 h 6959600"/>
              <a:gd name="connsiteX2-65" fmla="*/ 5416332 w 5532868"/>
              <a:gd name="connsiteY2-66" fmla="*/ 6879771 h 6959600"/>
              <a:gd name="connsiteX3-67" fmla="*/ 0 w 5532868"/>
              <a:gd name="connsiteY3-68" fmla="*/ 6959600 h 6959600"/>
              <a:gd name="connsiteX4-69" fmla="*/ 0 w 5532868"/>
              <a:gd name="connsiteY4-70" fmla="*/ 0 h 6959600"/>
              <a:gd name="connsiteX0-71" fmla="*/ 0 w 5530882"/>
              <a:gd name="connsiteY0-72" fmla="*/ 0 h 6959600"/>
              <a:gd name="connsiteX1-73" fmla="*/ 5394560 w 5530882"/>
              <a:gd name="connsiteY1-74" fmla="*/ 0 h 6959600"/>
              <a:gd name="connsiteX2-75" fmla="*/ 5380046 w 5530882"/>
              <a:gd name="connsiteY2-76" fmla="*/ 6850742 h 6959600"/>
              <a:gd name="connsiteX3-77" fmla="*/ 0 w 5530882"/>
              <a:gd name="connsiteY3-78" fmla="*/ 6959600 h 6959600"/>
              <a:gd name="connsiteX4-79" fmla="*/ 0 w 5530882"/>
              <a:gd name="connsiteY4-80" fmla="*/ 0 h 6959600"/>
              <a:gd name="connsiteX0-81" fmla="*/ 0 w 5530711"/>
              <a:gd name="connsiteY0-82" fmla="*/ 0 h 6959600"/>
              <a:gd name="connsiteX1-83" fmla="*/ 5394560 w 5530711"/>
              <a:gd name="connsiteY1-84" fmla="*/ 0 h 6959600"/>
              <a:gd name="connsiteX2-85" fmla="*/ 5376871 w 5530711"/>
              <a:gd name="connsiteY2-86" fmla="*/ 6860267 h 6959600"/>
              <a:gd name="connsiteX3-87" fmla="*/ 0 w 5530711"/>
              <a:gd name="connsiteY3-88" fmla="*/ 6959600 h 6959600"/>
              <a:gd name="connsiteX4-89" fmla="*/ 0 w 5530711"/>
              <a:gd name="connsiteY4-90" fmla="*/ 0 h 6959600"/>
              <a:gd name="connsiteX0-91" fmla="*/ 0 w 5530711"/>
              <a:gd name="connsiteY0-92" fmla="*/ 0 h 6959600"/>
              <a:gd name="connsiteX1-93" fmla="*/ 5394560 w 5530711"/>
              <a:gd name="connsiteY1-94" fmla="*/ 0 h 6959600"/>
              <a:gd name="connsiteX2-95" fmla="*/ 5376871 w 5530711"/>
              <a:gd name="connsiteY2-96" fmla="*/ 6850742 h 6959600"/>
              <a:gd name="connsiteX3-97" fmla="*/ 0 w 5530711"/>
              <a:gd name="connsiteY3-98" fmla="*/ 6959600 h 6959600"/>
              <a:gd name="connsiteX4-99" fmla="*/ 0 w 5530711"/>
              <a:gd name="connsiteY4-100" fmla="*/ 0 h 6959600"/>
              <a:gd name="connsiteX0-101" fmla="*/ 0 w 5530711"/>
              <a:gd name="connsiteY0-102" fmla="*/ 0 h 6959600"/>
              <a:gd name="connsiteX1-103" fmla="*/ 5394560 w 5530711"/>
              <a:gd name="connsiteY1-104" fmla="*/ 0 h 6959600"/>
              <a:gd name="connsiteX2-105" fmla="*/ 5376871 w 5530711"/>
              <a:gd name="connsiteY2-106" fmla="*/ 6860267 h 6959600"/>
              <a:gd name="connsiteX3-107" fmla="*/ 0 w 5530711"/>
              <a:gd name="connsiteY3-108" fmla="*/ 6959600 h 6959600"/>
              <a:gd name="connsiteX4-109" fmla="*/ 0 w 5530711"/>
              <a:gd name="connsiteY4-110" fmla="*/ 0 h 6959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30711" h="6959600">
                <a:moveTo>
                  <a:pt x="0" y="0"/>
                </a:moveTo>
                <a:lnTo>
                  <a:pt x="5394560" y="0"/>
                </a:lnTo>
                <a:cubicBezTo>
                  <a:pt x="6083987" y="2856895"/>
                  <a:pt x="3852870" y="2864000"/>
                  <a:pt x="5376871" y="6860267"/>
                </a:cubicBezTo>
                <a:lnTo>
                  <a:pt x="0" y="6959600"/>
                </a:lnTo>
                <a:lnTo>
                  <a:pt x="0" y="0"/>
                </a:ln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039620" y="1565275"/>
            <a:ext cx="8919845" cy="4575810"/>
          </a:xfrm>
          <a:prstGeom prst="roundRect">
            <a:avLst>
              <a:gd name="adj" fmla="val 1159"/>
            </a:avLst>
          </a:prstGeom>
          <a:solidFill>
            <a:schemeClr val="bg1"/>
          </a:solidFill>
          <a:ln w="3175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4014" y="338857"/>
            <a:ext cx="4283301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总结</a:t>
            </a:r>
          </a:p>
        </p:txBody>
      </p:sp>
      <p:sp>
        <p:nvSpPr>
          <p:cNvPr id="8" name="矩形 7"/>
          <p:cNvSpPr/>
          <p:nvPr/>
        </p:nvSpPr>
        <p:spPr>
          <a:xfrm>
            <a:off x="12139485" y="8890"/>
            <a:ext cx="52515" cy="6858000"/>
          </a:xfrm>
          <a:prstGeom prst="rect">
            <a:avLst/>
          </a:prstGeom>
          <a:solidFill>
            <a:srgbClr val="54C9C3"/>
          </a:solidFill>
          <a:ln>
            <a:solidFill>
              <a:srgbClr val="54C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77287" y="2180251"/>
            <a:ext cx="6908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lang="zh-CN" altLang="en-US" sz="2000" b="1" dirty="0">
                <a:solidFill>
                  <a:srgbClr val="54C9C3"/>
                </a:solidFill>
                <a:latin typeface="+mj-ea"/>
                <a:ea typeface="+mj-ea"/>
              </a:rPr>
              <a:t>总结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03198" y="2976859"/>
            <a:ext cx="6800587" cy="1997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本项目通过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爬取BOSS直聘网站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的数据分析师岗位信息，并利用数据清洗、分析和建模技术，实现了职位推荐的功能。项目揭示了数据分析师岗位的市场需求、薪资水平、技能要求等方面的特征和趋势，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为求职者、招聘企业和研究机构提供了有价值的参考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。同时，项目也展示了数据分析和机器学习技术在人力资源领域的应用潜力，具有促进就业、优化资源配置、促进人力资源行业发展等社会价值。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未来可以进一步完善和扩展项目功能，使其更具实用价值，为数据岗位招聘和求职提供更精准、更便捷的服务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5966542" y="2798081"/>
            <a:ext cx="910728" cy="0"/>
          </a:xfrm>
          <a:prstGeom prst="line">
            <a:avLst/>
          </a:prstGeom>
          <a:ln w="15875" cap="rnd">
            <a:solidFill>
              <a:srgbClr val="54C9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 flipV="1">
            <a:off x="2506139" y="5592237"/>
            <a:ext cx="7903923" cy="45719"/>
          </a:xfrm>
          <a:prstGeom prst="rect">
            <a:avLst/>
          </a:prstGeom>
          <a:solidFill>
            <a:srgbClr val="54C9C3"/>
          </a:solidFill>
          <a:ln>
            <a:solidFill>
              <a:srgbClr val="54C9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832189" y="1998918"/>
            <a:ext cx="653709" cy="495421"/>
          </a:xfrm>
          <a:custGeom>
            <a:avLst/>
            <a:gdLst/>
            <a:ahLst/>
            <a:cxnLst/>
            <a:rect l="l" t="t" r="r" b="b"/>
            <a:pathLst>
              <a:path w="653709" h="495421">
                <a:moveTo>
                  <a:pt x="513922" y="0"/>
                </a:moveTo>
                <a:lnTo>
                  <a:pt x="653709" y="0"/>
                </a:lnTo>
                <a:lnTo>
                  <a:pt x="533451" y="495421"/>
                </a:lnTo>
                <a:lnTo>
                  <a:pt x="351523" y="495421"/>
                </a:lnTo>
                <a:close/>
                <a:moveTo>
                  <a:pt x="162399" y="0"/>
                </a:moveTo>
                <a:lnTo>
                  <a:pt x="302186" y="0"/>
                </a:lnTo>
                <a:lnTo>
                  <a:pt x="181928" y="495421"/>
                </a:lnTo>
                <a:lnTo>
                  <a:pt x="0" y="495421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zh-CN" altLang="en-US" sz="16600" dirty="0">
              <a:solidFill>
                <a:schemeClr val="accent1">
                  <a:alpha val="13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9" name="文本框 18"/>
          <p:cNvSpPr txBox="1"/>
          <p:nvPr/>
        </p:nvSpPr>
        <p:spPr>
          <a:xfrm rot="210999" flipV="1">
            <a:off x="9807810" y="4963079"/>
            <a:ext cx="653709" cy="495421"/>
          </a:xfrm>
          <a:custGeom>
            <a:avLst/>
            <a:gdLst/>
            <a:ahLst/>
            <a:cxnLst/>
            <a:rect l="l" t="t" r="r" b="b"/>
            <a:pathLst>
              <a:path w="653709" h="495421">
                <a:moveTo>
                  <a:pt x="471781" y="495421"/>
                </a:moveTo>
                <a:lnTo>
                  <a:pt x="653709" y="495421"/>
                </a:lnTo>
                <a:lnTo>
                  <a:pt x="491310" y="0"/>
                </a:lnTo>
                <a:lnTo>
                  <a:pt x="351523" y="0"/>
                </a:lnTo>
                <a:close/>
                <a:moveTo>
                  <a:pt x="120258" y="495421"/>
                </a:moveTo>
                <a:lnTo>
                  <a:pt x="302187" y="495421"/>
                </a:lnTo>
                <a:lnTo>
                  <a:pt x="13978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zh-CN" altLang="en-US" sz="16600" dirty="0">
              <a:solidFill>
                <a:schemeClr val="accent1">
                  <a:alpha val="13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6" name="流程图: 手动输入 15"/>
          <p:cNvSpPr/>
          <p:nvPr/>
        </p:nvSpPr>
        <p:spPr>
          <a:xfrm rot="16200000" flipV="1">
            <a:off x="146693" y="206875"/>
            <a:ext cx="585216" cy="878601"/>
          </a:xfrm>
          <a:prstGeom prst="flowChartManualInpu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18" name="流程图: 手动输入 17"/>
          <p:cNvSpPr/>
          <p:nvPr/>
        </p:nvSpPr>
        <p:spPr>
          <a:xfrm rot="16200000" flipV="1">
            <a:off x="114300" y="169164"/>
            <a:ext cx="585216" cy="813816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>
            <a:off x="1" y="0"/>
            <a:ext cx="12192000" cy="3949195"/>
          </a:xfrm>
          <a:custGeom>
            <a:avLst/>
            <a:gdLst>
              <a:gd name="connsiteX0" fmla="*/ 0 w 12264571"/>
              <a:gd name="connsiteY0" fmla="*/ 0 h 3722914"/>
              <a:gd name="connsiteX1" fmla="*/ 12264571 w 12264571"/>
              <a:gd name="connsiteY1" fmla="*/ 0 h 3722914"/>
              <a:gd name="connsiteX2" fmla="*/ 12264571 w 12264571"/>
              <a:gd name="connsiteY2" fmla="*/ 3722914 h 3722914"/>
              <a:gd name="connsiteX3" fmla="*/ 0 w 12264571"/>
              <a:gd name="connsiteY3" fmla="*/ 3722914 h 3722914"/>
              <a:gd name="connsiteX4" fmla="*/ 0 w 12264571"/>
              <a:gd name="connsiteY4" fmla="*/ 0 h 3722914"/>
              <a:gd name="connsiteX0-1" fmla="*/ 0 w 12264571"/>
              <a:gd name="connsiteY0-2" fmla="*/ 0 h 4203498"/>
              <a:gd name="connsiteX1-3" fmla="*/ 12264571 w 12264571"/>
              <a:gd name="connsiteY1-4" fmla="*/ 0 h 4203498"/>
              <a:gd name="connsiteX2-5" fmla="*/ 12264571 w 12264571"/>
              <a:gd name="connsiteY2-6" fmla="*/ 3722914 h 4203498"/>
              <a:gd name="connsiteX3-7" fmla="*/ 0 w 12264571"/>
              <a:gd name="connsiteY3-8" fmla="*/ 3722914 h 4203498"/>
              <a:gd name="connsiteX4-9" fmla="*/ 0 w 12264571"/>
              <a:gd name="connsiteY4-10" fmla="*/ 0 h 4203498"/>
              <a:gd name="connsiteX0-11" fmla="*/ 0 w 12264571"/>
              <a:gd name="connsiteY0-12" fmla="*/ 0 h 4093443"/>
              <a:gd name="connsiteX1-13" fmla="*/ 12264571 w 12264571"/>
              <a:gd name="connsiteY1-14" fmla="*/ 0 h 4093443"/>
              <a:gd name="connsiteX2-15" fmla="*/ 12264571 w 12264571"/>
              <a:gd name="connsiteY2-16" fmla="*/ 3722914 h 4093443"/>
              <a:gd name="connsiteX3-17" fmla="*/ 0 w 12264571"/>
              <a:gd name="connsiteY3-18" fmla="*/ 3722914 h 4093443"/>
              <a:gd name="connsiteX4-19" fmla="*/ 0 w 12264571"/>
              <a:gd name="connsiteY4-20" fmla="*/ 0 h 4093443"/>
              <a:gd name="connsiteX0-21" fmla="*/ 0 w 12264571"/>
              <a:gd name="connsiteY0-22" fmla="*/ 0 h 4108305"/>
              <a:gd name="connsiteX1-23" fmla="*/ 12264571 w 12264571"/>
              <a:gd name="connsiteY1-24" fmla="*/ 0 h 4108305"/>
              <a:gd name="connsiteX2-25" fmla="*/ 12264571 w 12264571"/>
              <a:gd name="connsiteY2-26" fmla="*/ 3811581 h 4108305"/>
              <a:gd name="connsiteX3-27" fmla="*/ 0 w 12264571"/>
              <a:gd name="connsiteY3-28" fmla="*/ 3722914 h 4108305"/>
              <a:gd name="connsiteX4-29" fmla="*/ 0 w 12264571"/>
              <a:gd name="connsiteY4-30" fmla="*/ 0 h 4108305"/>
              <a:gd name="connsiteX0-31" fmla="*/ 0 w 12264571"/>
              <a:gd name="connsiteY0-32" fmla="*/ 0 h 4071882"/>
              <a:gd name="connsiteX1-33" fmla="*/ 12264571 w 12264571"/>
              <a:gd name="connsiteY1-34" fmla="*/ 0 h 4071882"/>
              <a:gd name="connsiteX2-35" fmla="*/ 12264571 w 12264571"/>
              <a:gd name="connsiteY2-36" fmla="*/ 3811581 h 4071882"/>
              <a:gd name="connsiteX3-37" fmla="*/ 7300 w 12264571"/>
              <a:gd name="connsiteY3-38" fmla="*/ 3678582 h 4071882"/>
              <a:gd name="connsiteX4-39" fmla="*/ 0 w 12264571"/>
              <a:gd name="connsiteY4-40" fmla="*/ 0 h 4071882"/>
              <a:gd name="connsiteX0-41" fmla="*/ 0 w 12264571"/>
              <a:gd name="connsiteY0-42" fmla="*/ 0 h 4020888"/>
              <a:gd name="connsiteX1-43" fmla="*/ 12264571 w 12264571"/>
              <a:gd name="connsiteY1-44" fmla="*/ 0 h 4020888"/>
              <a:gd name="connsiteX2-45" fmla="*/ 12264571 w 12264571"/>
              <a:gd name="connsiteY2-46" fmla="*/ 3811581 h 4020888"/>
              <a:gd name="connsiteX3-47" fmla="*/ 7300 w 12264571"/>
              <a:gd name="connsiteY3-48" fmla="*/ 3678582 h 4020888"/>
              <a:gd name="connsiteX4-49" fmla="*/ 0 w 12264571"/>
              <a:gd name="connsiteY4-50" fmla="*/ 0 h 40208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64571" h="4020888">
                <a:moveTo>
                  <a:pt x="0" y="0"/>
                </a:moveTo>
                <a:lnTo>
                  <a:pt x="12264571" y="0"/>
                </a:lnTo>
                <a:lnTo>
                  <a:pt x="12264571" y="3811581"/>
                </a:lnTo>
                <a:cubicBezTo>
                  <a:pt x="7588552" y="3201981"/>
                  <a:pt x="4263140" y="4641674"/>
                  <a:pt x="7300" y="3678582"/>
                </a:cubicBezTo>
                <a:cubicBezTo>
                  <a:pt x="4867" y="2452388"/>
                  <a:pt x="2433" y="1226194"/>
                  <a:pt x="0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0"/>
            <a:ext cx="12191999" cy="3853544"/>
          </a:xfrm>
          <a:custGeom>
            <a:avLst/>
            <a:gdLst>
              <a:gd name="connsiteX0" fmla="*/ 0 w 12264571"/>
              <a:gd name="connsiteY0" fmla="*/ 0 h 3722914"/>
              <a:gd name="connsiteX1" fmla="*/ 12264571 w 12264571"/>
              <a:gd name="connsiteY1" fmla="*/ 0 h 3722914"/>
              <a:gd name="connsiteX2" fmla="*/ 12264571 w 12264571"/>
              <a:gd name="connsiteY2" fmla="*/ 3722914 h 3722914"/>
              <a:gd name="connsiteX3" fmla="*/ 0 w 12264571"/>
              <a:gd name="connsiteY3" fmla="*/ 3722914 h 3722914"/>
              <a:gd name="connsiteX4" fmla="*/ 0 w 12264571"/>
              <a:gd name="connsiteY4" fmla="*/ 0 h 3722914"/>
              <a:gd name="connsiteX0-1" fmla="*/ 0 w 12264571"/>
              <a:gd name="connsiteY0-2" fmla="*/ 0 h 4203498"/>
              <a:gd name="connsiteX1-3" fmla="*/ 12264571 w 12264571"/>
              <a:gd name="connsiteY1-4" fmla="*/ 0 h 4203498"/>
              <a:gd name="connsiteX2-5" fmla="*/ 12264571 w 12264571"/>
              <a:gd name="connsiteY2-6" fmla="*/ 3722914 h 4203498"/>
              <a:gd name="connsiteX3-7" fmla="*/ 0 w 12264571"/>
              <a:gd name="connsiteY3-8" fmla="*/ 3722914 h 4203498"/>
              <a:gd name="connsiteX4-9" fmla="*/ 0 w 12264571"/>
              <a:gd name="connsiteY4-10" fmla="*/ 0 h 4203498"/>
              <a:gd name="connsiteX0-11" fmla="*/ 0 w 12264571"/>
              <a:gd name="connsiteY0-12" fmla="*/ 0 h 4093443"/>
              <a:gd name="connsiteX1-13" fmla="*/ 12264571 w 12264571"/>
              <a:gd name="connsiteY1-14" fmla="*/ 0 h 4093443"/>
              <a:gd name="connsiteX2-15" fmla="*/ 12264571 w 12264571"/>
              <a:gd name="connsiteY2-16" fmla="*/ 3722914 h 4093443"/>
              <a:gd name="connsiteX3-17" fmla="*/ 0 w 12264571"/>
              <a:gd name="connsiteY3-18" fmla="*/ 3722914 h 4093443"/>
              <a:gd name="connsiteX4-19" fmla="*/ 0 w 12264571"/>
              <a:gd name="connsiteY4-20" fmla="*/ 0 h 40934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64571" h="4093443">
                <a:moveTo>
                  <a:pt x="0" y="0"/>
                </a:moveTo>
                <a:lnTo>
                  <a:pt x="12264571" y="0"/>
                </a:lnTo>
                <a:lnTo>
                  <a:pt x="12264571" y="3722914"/>
                </a:lnTo>
                <a:cubicBezTo>
                  <a:pt x="7588552" y="3113314"/>
                  <a:pt x="4131733" y="4804228"/>
                  <a:pt x="0" y="3722914"/>
                </a:cubicBezTo>
                <a:lnTo>
                  <a:pt x="0" y="0"/>
                </a:lnTo>
                <a:close/>
              </a:path>
            </a:pathLst>
          </a:custGeom>
          <a:blipFill dpi="0" rotWithShape="1">
            <a:blip r:embed="rId3"/>
            <a:srcRect/>
            <a:tile tx="0" ty="-20955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33" name="任意多边形 32"/>
          <p:cNvSpPr/>
          <p:nvPr/>
        </p:nvSpPr>
        <p:spPr>
          <a:xfrm>
            <a:off x="0" y="0"/>
            <a:ext cx="12191999" cy="3853544"/>
          </a:xfrm>
          <a:custGeom>
            <a:avLst/>
            <a:gdLst>
              <a:gd name="connsiteX0" fmla="*/ 0 w 12264571"/>
              <a:gd name="connsiteY0" fmla="*/ 0 h 3722914"/>
              <a:gd name="connsiteX1" fmla="*/ 12264571 w 12264571"/>
              <a:gd name="connsiteY1" fmla="*/ 0 h 3722914"/>
              <a:gd name="connsiteX2" fmla="*/ 12264571 w 12264571"/>
              <a:gd name="connsiteY2" fmla="*/ 3722914 h 3722914"/>
              <a:gd name="connsiteX3" fmla="*/ 0 w 12264571"/>
              <a:gd name="connsiteY3" fmla="*/ 3722914 h 3722914"/>
              <a:gd name="connsiteX4" fmla="*/ 0 w 12264571"/>
              <a:gd name="connsiteY4" fmla="*/ 0 h 3722914"/>
              <a:gd name="connsiteX0-1" fmla="*/ 0 w 12264571"/>
              <a:gd name="connsiteY0-2" fmla="*/ 0 h 4203498"/>
              <a:gd name="connsiteX1-3" fmla="*/ 12264571 w 12264571"/>
              <a:gd name="connsiteY1-4" fmla="*/ 0 h 4203498"/>
              <a:gd name="connsiteX2-5" fmla="*/ 12264571 w 12264571"/>
              <a:gd name="connsiteY2-6" fmla="*/ 3722914 h 4203498"/>
              <a:gd name="connsiteX3-7" fmla="*/ 0 w 12264571"/>
              <a:gd name="connsiteY3-8" fmla="*/ 3722914 h 4203498"/>
              <a:gd name="connsiteX4-9" fmla="*/ 0 w 12264571"/>
              <a:gd name="connsiteY4-10" fmla="*/ 0 h 4203498"/>
              <a:gd name="connsiteX0-11" fmla="*/ 0 w 12264571"/>
              <a:gd name="connsiteY0-12" fmla="*/ 0 h 4093443"/>
              <a:gd name="connsiteX1-13" fmla="*/ 12264571 w 12264571"/>
              <a:gd name="connsiteY1-14" fmla="*/ 0 h 4093443"/>
              <a:gd name="connsiteX2-15" fmla="*/ 12264571 w 12264571"/>
              <a:gd name="connsiteY2-16" fmla="*/ 3722914 h 4093443"/>
              <a:gd name="connsiteX3-17" fmla="*/ 0 w 12264571"/>
              <a:gd name="connsiteY3-18" fmla="*/ 3722914 h 4093443"/>
              <a:gd name="connsiteX4-19" fmla="*/ 0 w 12264571"/>
              <a:gd name="connsiteY4-20" fmla="*/ 0 h 40934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64571" h="4093443">
                <a:moveTo>
                  <a:pt x="0" y="0"/>
                </a:moveTo>
                <a:lnTo>
                  <a:pt x="12264571" y="0"/>
                </a:lnTo>
                <a:lnTo>
                  <a:pt x="12264571" y="3722914"/>
                </a:lnTo>
                <a:cubicBezTo>
                  <a:pt x="7588552" y="3113314"/>
                  <a:pt x="4131733" y="4804228"/>
                  <a:pt x="0" y="3722914"/>
                </a:cubicBezTo>
                <a:lnTo>
                  <a:pt x="0" y="0"/>
                </a:ln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20000"/>
              </a:lnSpc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78602" y="294130"/>
            <a:ext cx="2759301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zh-CN" altLang="en-US" sz="3200" b="1" dirty="0">
                <a:solidFill>
                  <a:schemeClr val="bg1"/>
                </a:solidFill>
                <a:latin typeface="+mj-lt"/>
                <a:ea typeface="+mj-ea"/>
              </a:rPr>
              <a:t>小组分工</a:t>
            </a:r>
          </a:p>
        </p:txBody>
      </p:sp>
      <p:sp>
        <p:nvSpPr>
          <p:cNvPr id="23" name="流程图: 手动输入 22"/>
          <p:cNvSpPr/>
          <p:nvPr/>
        </p:nvSpPr>
        <p:spPr>
          <a:xfrm rot="16200000" flipV="1">
            <a:off x="146693" y="206875"/>
            <a:ext cx="585216" cy="878601"/>
          </a:xfrm>
          <a:prstGeom prst="flowChartManualInpu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4" name="流程图: 手动输入 23"/>
          <p:cNvSpPr/>
          <p:nvPr/>
        </p:nvSpPr>
        <p:spPr>
          <a:xfrm rot="16200000" flipV="1">
            <a:off x="114300" y="169164"/>
            <a:ext cx="585216" cy="813816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pic>
        <p:nvPicPr>
          <p:cNvPr id="26" name="图片 25" descr="3"/>
          <p:cNvPicPr>
            <a:picLocks noChangeAspect="1"/>
          </p:cNvPicPr>
          <p:nvPr/>
        </p:nvPicPr>
        <p:blipFill>
          <a:blip r:embed="rId4"/>
          <a:srcRect t="6612" b="67061"/>
          <a:stretch>
            <a:fillRect/>
          </a:stretch>
        </p:blipFill>
        <p:spPr>
          <a:xfrm>
            <a:off x="-36195" y="1209040"/>
            <a:ext cx="12236450" cy="1931670"/>
          </a:xfrm>
          <a:prstGeom prst="rect">
            <a:avLst/>
          </a:prstGeom>
        </p:spPr>
      </p:pic>
      <p:graphicFrame>
        <p:nvGraphicFramePr>
          <p:cNvPr id="27" name="表格 26"/>
          <p:cNvGraphicFramePr/>
          <p:nvPr>
            <p:custDataLst>
              <p:tags r:id="rId1"/>
            </p:custDataLst>
          </p:nvPr>
        </p:nvGraphicFramePr>
        <p:xfrm>
          <a:off x="1306830" y="4344035"/>
          <a:ext cx="976058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07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29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</a:rPr>
                        <a:t>负责工作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组员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网络爬虫、数据处理及分析可视化、数据建模、报告撰写及</a:t>
                      </a:r>
                      <a:r>
                        <a:rPr lang="en-US" altLang="zh-CN" b="0">
                          <a:solidFill>
                            <a:schemeClr val="tx1"/>
                          </a:solidFill>
                        </a:rPr>
                        <a:t>ppt</a:t>
                      </a: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制作</a:t>
                      </a:r>
                    </a:p>
                  </a:txBody>
                  <a:tcPr>
                    <a:solidFill>
                      <a:srgbClr val="D2E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宁志浩</a:t>
                      </a:r>
                    </a:p>
                  </a:txBody>
                  <a:tcPr>
                    <a:solidFill>
                      <a:srgbClr val="D2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数据处理及分析可视化、数据建模、报告撰写及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sym typeface="+mn-ea"/>
                        </a:rPr>
                        <a:t>ppt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制作</a:t>
                      </a:r>
                      <a:endParaRPr lang="zh-CN" altLang="en-US" b="0"/>
                    </a:p>
                  </a:txBody>
                  <a:tcPr>
                    <a:solidFill>
                      <a:srgbClr val="D2E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0">
                          <a:solidFill>
                            <a:schemeClr val="tx1"/>
                          </a:solidFill>
                        </a:rPr>
                        <a:t>费丝丝</a:t>
                      </a:r>
                    </a:p>
                  </a:txBody>
                  <a:tcPr>
                    <a:solidFill>
                      <a:srgbClr val="D2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数据处理及分析可视化、数据建模、报告撰写及</a:t>
                      </a:r>
                      <a:r>
                        <a:rPr lang="en-US" altLang="zh-CN" sz="1800" b="0">
                          <a:solidFill>
                            <a:schemeClr val="tx1"/>
                          </a:solidFill>
                          <a:sym typeface="+mn-ea"/>
                        </a:rPr>
                        <a:t>ppt</a:t>
                      </a:r>
                      <a:r>
                        <a:rPr lang="zh-CN" altLang="en-US" sz="1800" b="0">
                          <a:solidFill>
                            <a:schemeClr val="tx1"/>
                          </a:solidFill>
                          <a:sym typeface="+mn-ea"/>
                        </a:rPr>
                        <a:t>制作</a:t>
                      </a:r>
                      <a:endParaRPr lang="zh-CN" altLang="en-US" b="0"/>
                    </a:p>
                  </a:txBody>
                  <a:tcPr>
                    <a:solidFill>
                      <a:srgbClr val="D2EBF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b="0" dirty="0"/>
                        <a:t>吴婉欣</a:t>
                      </a:r>
                    </a:p>
                  </a:txBody>
                  <a:tcPr>
                    <a:solidFill>
                      <a:srgbClr val="D2EB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52145" y="623570"/>
            <a:ext cx="5577205" cy="1458595"/>
          </a:xfrm>
        </p:spPr>
        <p:txBody>
          <a:bodyPr>
            <a:noAutofit/>
          </a:bodyPr>
          <a:lstStyle/>
          <a:p>
            <a:r>
              <a:rPr lang="en-US" altLang="zh-CN" sz="9600" dirty="0">
                <a:solidFill>
                  <a:srgbClr val="54C9C3"/>
                </a:solidFill>
                <a:effectLst>
                  <a:reflection blurRad="203200" stA="55000" endA="300" endPos="36000" dir="5400000" sy="-100000" algn="bl" rotWithShape="0"/>
                </a:effectLst>
              </a:rPr>
              <a:t>THANKS</a:t>
            </a:r>
          </a:p>
          <a:p>
            <a:endParaRPr lang="en-US" altLang="zh-CN" sz="9600" dirty="0">
              <a:solidFill>
                <a:srgbClr val="54C9C3"/>
              </a:solidFill>
              <a:effectLst>
                <a:reflection blurRad="203200" stA="55000" endA="300" endPos="36000" dir="5400000" sy="-100000" algn="bl" rotWithShape="0"/>
              </a:effectLst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802640" y="5549900"/>
            <a:ext cx="2155825" cy="407035"/>
          </a:xfrm>
        </p:spPr>
        <p:txBody>
          <a:bodyPr>
            <a:noAutofit/>
          </a:bodyPr>
          <a:lstStyle/>
          <a:p>
            <a:r>
              <a:rPr lang="zh-CN" altLang="en-US" dirty="0"/>
              <a:t>汇报人：宁志浩</a:t>
            </a:r>
          </a:p>
          <a:p>
            <a:endParaRPr lang="zh-CN" altLang="en-US" dirty="0"/>
          </a:p>
        </p:txBody>
      </p:sp>
      <p:sp>
        <p:nvSpPr>
          <p:cNvPr id="7" name="文本占位符 1"/>
          <p:cNvSpPr>
            <a:spLocks noGrp="1"/>
          </p:cNvSpPr>
          <p:nvPr/>
        </p:nvSpPr>
        <p:spPr>
          <a:xfrm>
            <a:off x="551180" y="2752090"/>
            <a:ext cx="6330315" cy="70040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kern="1200">
                <a:solidFill>
                  <a:srgbClr val="54C9C3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/>
              <a:t>招聘网站数据文本挖掘</a:t>
            </a:r>
          </a:p>
        </p:txBody>
      </p:sp>
      <p:sp>
        <p:nvSpPr>
          <p:cNvPr id="8" name="文本占位符 2"/>
          <p:cNvSpPr>
            <a:spLocks noGrp="1"/>
          </p:cNvSpPr>
          <p:nvPr/>
        </p:nvSpPr>
        <p:spPr>
          <a:xfrm>
            <a:off x="-456565" y="3771265"/>
            <a:ext cx="6242050" cy="1105535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>
                <a:solidFill>
                  <a:srgbClr val="54C9C3"/>
                </a:solidFill>
                <a:effectLst>
                  <a:outerShdw blurRad="190500" dist="76200" dir="5400000" algn="t" rotWithShape="0">
                    <a:schemeClr val="accent4">
                      <a:alpha val="26000"/>
                    </a:scheme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solidFill>
                  <a:srgbClr val="54C9C3"/>
                </a:solidFill>
                <a:effectLst>
                  <a:outerShdw blurRad="127000" dist="76200" dir="5400000" algn="t" rotWithShape="0">
                    <a:schemeClr val="accent1">
                      <a:lumMod val="75000"/>
                      <a:alpha val="22000"/>
                    </a:schemeClr>
                  </a:outerShdw>
                </a:effectLst>
              </a:rPr>
              <a:t>——基于BOSS直聘网站</a:t>
            </a:r>
          </a:p>
          <a:p>
            <a:r>
              <a:rPr lang="zh-CN" altLang="en-US" sz="3200" dirty="0">
                <a:solidFill>
                  <a:srgbClr val="54C9C3"/>
                </a:solidFill>
                <a:effectLst>
                  <a:outerShdw blurRad="127000" dist="76200" dir="5400000" algn="t" rotWithShape="0">
                    <a:schemeClr val="accent1">
                      <a:lumMod val="75000"/>
                      <a:alpha val="22000"/>
                    </a:schemeClr>
                  </a:outerShdw>
                </a:effectLst>
              </a:rPr>
              <a:t>爬虫分析</a:t>
            </a:r>
          </a:p>
        </p:txBody>
      </p:sp>
      <p:pic>
        <p:nvPicPr>
          <p:cNvPr id="9" name="图片 8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l="23840" r="19040"/>
          <a:stretch>
            <a:fillRect/>
          </a:stretch>
        </p:blipFill>
        <p:spPr>
          <a:xfrm>
            <a:off x="7571740" y="1214120"/>
            <a:ext cx="408051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725170" y="4215258"/>
            <a:ext cx="2131129" cy="462878"/>
          </a:xfrm>
        </p:spPr>
        <p:txBody>
          <a:bodyPr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PART  ONE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0285" y="2783568"/>
            <a:ext cx="5307251" cy="1548130"/>
          </a:xfrm>
        </p:spPr>
        <p:txBody>
          <a:bodyPr>
            <a:spAutoFit/>
          </a:bodyPr>
          <a:lstStyle/>
          <a:p>
            <a:r>
              <a:rPr lang="zh-CN" altLang="en-US" sz="4800" dirty="0">
                <a:solidFill>
                  <a:srgbClr val="54C9C3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</a:rPr>
              <a:t>项目背景及意义</a:t>
            </a:r>
          </a:p>
          <a:p>
            <a:endParaRPr lang="zh-CN" altLang="en-US" sz="4800" dirty="0">
              <a:solidFill>
                <a:srgbClr val="54C9C3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067893" y="1886240"/>
            <a:ext cx="1867793" cy="440113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54C9C3"/>
                </a:solidFill>
              </a:rPr>
              <a:t>PART  ONE</a:t>
            </a:r>
            <a:endParaRPr lang="zh-CN" altLang="en-US" dirty="0">
              <a:solidFill>
                <a:srgbClr val="54C9C3"/>
              </a:solidFill>
            </a:endParaRPr>
          </a:p>
          <a:p>
            <a:endParaRPr lang="zh-CN" altLang="en-US" dirty="0">
              <a:solidFill>
                <a:srgbClr val="54C9C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4154" y="244823"/>
            <a:ext cx="5373166" cy="1463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9600" dirty="0">
              <a:solidFill>
                <a:schemeClr val="accent1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0" y="2485506"/>
            <a:ext cx="4702233" cy="72000"/>
            <a:chOff x="5606626" y="2485506"/>
            <a:chExt cx="4702233" cy="7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56986" y="2515042"/>
              <a:ext cx="4651873" cy="0"/>
            </a:xfrm>
            <a:prstGeom prst="line">
              <a:avLst/>
            </a:prstGeom>
            <a:ln>
              <a:solidFill>
                <a:srgbClr val="54C9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606626" y="2485506"/>
              <a:ext cx="972000" cy="72000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rgbClr val="54C9C3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-7257" y="3913023"/>
            <a:ext cx="12206514" cy="2944977"/>
          </a:xfrm>
          <a:custGeom>
            <a:avLst/>
            <a:gdLst>
              <a:gd name="connsiteX0" fmla="*/ 0 w 12192000"/>
              <a:gd name="connsiteY0" fmla="*/ 0 h 2605315"/>
              <a:gd name="connsiteX1" fmla="*/ 12192000 w 12192000"/>
              <a:gd name="connsiteY1" fmla="*/ 0 h 2605315"/>
              <a:gd name="connsiteX2" fmla="*/ 12192000 w 12192000"/>
              <a:gd name="connsiteY2" fmla="*/ 2605315 h 2605315"/>
              <a:gd name="connsiteX3" fmla="*/ 0 w 12192000"/>
              <a:gd name="connsiteY3" fmla="*/ 2605315 h 2605315"/>
              <a:gd name="connsiteX4" fmla="*/ 0 w 12192000"/>
              <a:gd name="connsiteY4" fmla="*/ 0 h 2605315"/>
              <a:gd name="connsiteX0-1" fmla="*/ 0 w 12192000"/>
              <a:gd name="connsiteY0-2" fmla="*/ 0 h 2605315"/>
              <a:gd name="connsiteX1-3" fmla="*/ 12192000 w 12192000"/>
              <a:gd name="connsiteY1-4" fmla="*/ 0 h 2605315"/>
              <a:gd name="connsiteX2-5" fmla="*/ 12192000 w 12192000"/>
              <a:gd name="connsiteY2-6" fmla="*/ 2605315 h 2605315"/>
              <a:gd name="connsiteX3-7" fmla="*/ 0 w 12192000"/>
              <a:gd name="connsiteY3-8" fmla="*/ 2605315 h 2605315"/>
              <a:gd name="connsiteX4-9" fmla="*/ 0 w 12192000"/>
              <a:gd name="connsiteY4-10" fmla="*/ 0 h 2605315"/>
              <a:gd name="connsiteX0-11" fmla="*/ 0 w 12192000"/>
              <a:gd name="connsiteY0-12" fmla="*/ 118668 h 2723983"/>
              <a:gd name="connsiteX1-13" fmla="*/ 12192000 w 12192000"/>
              <a:gd name="connsiteY1-14" fmla="*/ 118668 h 2723983"/>
              <a:gd name="connsiteX2-15" fmla="*/ 12192000 w 12192000"/>
              <a:gd name="connsiteY2-16" fmla="*/ 2723983 h 2723983"/>
              <a:gd name="connsiteX3-17" fmla="*/ 0 w 12192000"/>
              <a:gd name="connsiteY3-18" fmla="*/ 2723983 h 2723983"/>
              <a:gd name="connsiteX4-19" fmla="*/ 0 w 12192000"/>
              <a:gd name="connsiteY4-20" fmla="*/ 118668 h 2723983"/>
              <a:gd name="connsiteX0-21" fmla="*/ 0 w 12192000"/>
              <a:gd name="connsiteY0-22" fmla="*/ 104036 h 2709351"/>
              <a:gd name="connsiteX1-23" fmla="*/ 12192000 w 12192000"/>
              <a:gd name="connsiteY1-24" fmla="*/ 104036 h 2709351"/>
              <a:gd name="connsiteX2-25" fmla="*/ 12192000 w 12192000"/>
              <a:gd name="connsiteY2-26" fmla="*/ 2709351 h 2709351"/>
              <a:gd name="connsiteX3-27" fmla="*/ 0 w 12192000"/>
              <a:gd name="connsiteY3-28" fmla="*/ 2709351 h 2709351"/>
              <a:gd name="connsiteX4-29" fmla="*/ 0 w 12192000"/>
              <a:gd name="connsiteY4-30" fmla="*/ 104036 h 2709351"/>
              <a:gd name="connsiteX0-31" fmla="*/ 7257 w 12192000"/>
              <a:gd name="connsiteY0-32" fmla="*/ 264731 h 2702100"/>
              <a:gd name="connsiteX1-33" fmla="*/ 12192000 w 12192000"/>
              <a:gd name="connsiteY1-34" fmla="*/ 96785 h 2702100"/>
              <a:gd name="connsiteX2-35" fmla="*/ 12192000 w 12192000"/>
              <a:gd name="connsiteY2-36" fmla="*/ 2702100 h 2702100"/>
              <a:gd name="connsiteX3-37" fmla="*/ 0 w 12192000"/>
              <a:gd name="connsiteY3-38" fmla="*/ 2702100 h 2702100"/>
              <a:gd name="connsiteX4-39" fmla="*/ 7257 w 12192000"/>
              <a:gd name="connsiteY4-40" fmla="*/ 264731 h 2702100"/>
              <a:gd name="connsiteX0-41" fmla="*/ 7257 w 12192000"/>
              <a:gd name="connsiteY0-42" fmla="*/ 289546 h 2701076"/>
              <a:gd name="connsiteX1-43" fmla="*/ 12192000 w 12192000"/>
              <a:gd name="connsiteY1-44" fmla="*/ 95761 h 2701076"/>
              <a:gd name="connsiteX2-45" fmla="*/ 12192000 w 12192000"/>
              <a:gd name="connsiteY2-46" fmla="*/ 2701076 h 2701076"/>
              <a:gd name="connsiteX3-47" fmla="*/ 0 w 12192000"/>
              <a:gd name="connsiteY3-48" fmla="*/ 2701076 h 2701076"/>
              <a:gd name="connsiteX4-49" fmla="*/ 7257 w 12192000"/>
              <a:gd name="connsiteY4-50" fmla="*/ 289546 h 2701076"/>
              <a:gd name="connsiteX0-51" fmla="*/ 7257 w 12192000"/>
              <a:gd name="connsiteY0-52" fmla="*/ 252825 h 2664355"/>
              <a:gd name="connsiteX1-53" fmla="*/ 12192000 w 12192000"/>
              <a:gd name="connsiteY1-54" fmla="*/ 59040 h 2664355"/>
              <a:gd name="connsiteX2-55" fmla="*/ 12192000 w 12192000"/>
              <a:gd name="connsiteY2-56" fmla="*/ 2664355 h 2664355"/>
              <a:gd name="connsiteX3-57" fmla="*/ 0 w 12192000"/>
              <a:gd name="connsiteY3-58" fmla="*/ 2664355 h 2664355"/>
              <a:gd name="connsiteX4-59" fmla="*/ 7257 w 12192000"/>
              <a:gd name="connsiteY4-60" fmla="*/ 252825 h 2664355"/>
              <a:gd name="connsiteX0-61" fmla="*/ 0 w 12199257"/>
              <a:gd name="connsiteY0-62" fmla="*/ 221394 h 2665222"/>
              <a:gd name="connsiteX1-63" fmla="*/ 12199257 w 12199257"/>
              <a:gd name="connsiteY1-64" fmla="*/ 59907 h 2665222"/>
              <a:gd name="connsiteX2-65" fmla="*/ 12199257 w 12199257"/>
              <a:gd name="connsiteY2-66" fmla="*/ 2665222 h 2665222"/>
              <a:gd name="connsiteX3-67" fmla="*/ 7257 w 12199257"/>
              <a:gd name="connsiteY3-68" fmla="*/ 2665222 h 2665222"/>
              <a:gd name="connsiteX4-69" fmla="*/ 0 w 12199257"/>
              <a:gd name="connsiteY4-70" fmla="*/ 221394 h 2665222"/>
              <a:gd name="connsiteX0-71" fmla="*/ 0 w 12206514"/>
              <a:gd name="connsiteY0-72" fmla="*/ 177439 h 2621267"/>
              <a:gd name="connsiteX1-73" fmla="*/ 12206514 w 12206514"/>
              <a:gd name="connsiteY1-74" fmla="*/ 61168 h 2621267"/>
              <a:gd name="connsiteX2-75" fmla="*/ 12199257 w 12206514"/>
              <a:gd name="connsiteY2-76" fmla="*/ 2621267 h 2621267"/>
              <a:gd name="connsiteX3-77" fmla="*/ 7257 w 12206514"/>
              <a:gd name="connsiteY3-78" fmla="*/ 2621267 h 2621267"/>
              <a:gd name="connsiteX4-79" fmla="*/ 0 w 12206514"/>
              <a:gd name="connsiteY4-80" fmla="*/ 177439 h 2621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6514" h="2621267">
                <a:moveTo>
                  <a:pt x="0" y="177439"/>
                </a:moveTo>
                <a:cubicBezTo>
                  <a:pt x="5101771" y="1607097"/>
                  <a:pt x="7206343" y="-362782"/>
                  <a:pt x="12206514" y="61168"/>
                </a:cubicBezTo>
                <a:lnTo>
                  <a:pt x="12199257" y="2621267"/>
                </a:lnTo>
                <a:lnTo>
                  <a:pt x="7257" y="2621267"/>
                </a:lnTo>
                <a:lnTo>
                  <a:pt x="0" y="17743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0" y="4148649"/>
            <a:ext cx="12192000" cy="2709351"/>
          </a:xfrm>
          <a:custGeom>
            <a:avLst/>
            <a:gdLst>
              <a:gd name="connsiteX0" fmla="*/ 0 w 12192000"/>
              <a:gd name="connsiteY0" fmla="*/ 0 h 2605315"/>
              <a:gd name="connsiteX1" fmla="*/ 12192000 w 12192000"/>
              <a:gd name="connsiteY1" fmla="*/ 0 h 2605315"/>
              <a:gd name="connsiteX2" fmla="*/ 12192000 w 12192000"/>
              <a:gd name="connsiteY2" fmla="*/ 2605315 h 2605315"/>
              <a:gd name="connsiteX3" fmla="*/ 0 w 12192000"/>
              <a:gd name="connsiteY3" fmla="*/ 2605315 h 2605315"/>
              <a:gd name="connsiteX4" fmla="*/ 0 w 12192000"/>
              <a:gd name="connsiteY4" fmla="*/ 0 h 2605315"/>
              <a:gd name="connsiteX0-1" fmla="*/ 0 w 12192000"/>
              <a:gd name="connsiteY0-2" fmla="*/ 0 h 2605315"/>
              <a:gd name="connsiteX1-3" fmla="*/ 12192000 w 12192000"/>
              <a:gd name="connsiteY1-4" fmla="*/ 0 h 2605315"/>
              <a:gd name="connsiteX2-5" fmla="*/ 12192000 w 12192000"/>
              <a:gd name="connsiteY2-6" fmla="*/ 2605315 h 2605315"/>
              <a:gd name="connsiteX3-7" fmla="*/ 0 w 12192000"/>
              <a:gd name="connsiteY3-8" fmla="*/ 2605315 h 2605315"/>
              <a:gd name="connsiteX4-9" fmla="*/ 0 w 12192000"/>
              <a:gd name="connsiteY4-10" fmla="*/ 0 h 2605315"/>
              <a:gd name="connsiteX0-11" fmla="*/ 0 w 12192000"/>
              <a:gd name="connsiteY0-12" fmla="*/ 118668 h 2723983"/>
              <a:gd name="connsiteX1-13" fmla="*/ 12192000 w 12192000"/>
              <a:gd name="connsiteY1-14" fmla="*/ 118668 h 2723983"/>
              <a:gd name="connsiteX2-15" fmla="*/ 12192000 w 12192000"/>
              <a:gd name="connsiteY2-16" fmla="*/ 2723983 h 2723983"/>
              <a:gd name="connsiteX3-17" fmla="*/ 0 w 12192000"/>
              <a:gd name="connsiteY3-18" fmla="*/ 2723983 h 2723983"/>
              <a:gd name="connsiteX4-19" fmla="*/ 0 w 12192000"/>
              <a:gd name="connsiteY4-20" fmla="*/ 118668 h 2723983"/>
              <a:gd name="connsiteX0-21" fmla="*/ 0 w 12192000"/>
              <a:gd name="connsiteY0-22" fmla="*/ 104036 h 2709351"/>
              <a:gd name="connsiteX1-23" fmla="*/ 12192000 w 12192000"/>
              <a:gd name="connsiteY1-24" fmla="*/ 104036 h 2709351"/>
              <a:gd name="connsiteX2-25" fmla="*/ 12192000 w 12192000"/>
              <a:gd name="connsiteY2-26" fmla="*/ 2709351 h 2709351"/>
              <a:gd name="connsiteX3-27" fmla="*/ 0 w 12192000"/>
              <a:gd name="connsiteY3-28" fmla="*/ 2709351 h 2709351"/>
              <a:gd name="connsiteX4-29" fmla="*/ 0 w 12192000"/>
              <a:gd name="connsiteY4-30" fmla="*/ 104036 h 27093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709351">
                <a:moveTo>
                  <a:pt x="0" y="104036"/>
                </a:moveTo>
                <a:cubicBezTo>
                  <a:pt x="5101771" y="1533694"/>
                  <a:pt x="7191829" y="-462022"/>
                  <a:pt x="12192000" y="104036"/>
                </a:cubicBezTo>
                <a:lnTo>
                  <a:pt x="12192000" y="2709351"/>
                </a:lnTo>
                <a:lnTo>
                  <a:pt x="0" y="2709351"/>
                </a:lnTo>
                <a:lnTo>
                  <a:pt x="0" y="104036"/>
                </a:lnTo>
                <a:close/>
              </a:path>
            </a:pathLst>
          </a:custGeom>
          <a:blipFill dpi="0" rotWithShape="1">
            <a:blip r:embed="rId2"/>
            <a:srcRect/>
            <a:tile tx="-114300" ty="-23685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0" y="4148649"/>
            <a:ext cx="12192000" cy="2709351"/>
          </a:xfrm>
          <a:custGeom>
            <a:avLst/>
            <a:gdLst>
              <a:gd name="connsiteX0" fmla="*/ 0 w 12192000"/>
              <a:gd name="connsiteY0" fmla="*/ 0 h 2605315"/>
              <a:gd name="connsiteX1" fmla="*/ 12192000 w 12192000"/>
              <a:gd name="connsiteY1" fmla="*/ 0 h 2605315"/>
              <a:gd name="connsiteX2" fmla="*/ 12192000 w 12192000"/>
              <a:gd name="connsiteY2" fmla="*/ 2605315 h 2605315"/>
              <a:gd name="connsiteX3" fmla="*/ 0 w 12192000"/>
              <a:gd name="connsiteY3" fmla="*/ 2605315 h 2605315"/>
              <a:gd name="connsiteX4" fmla="*/ 0 w 12192000"/>
              <a:gd name="connsiteY4" fmla="*/ 0 h 2605315"/>
              <a:gd name="connsiteX0-1" fmla="*/ 0 w 12192000"/>
              <a:gd name="connsiteY0-2" fmla="*/ 0 h 2605315"/>
              <a:gd name="connsiteX1-3" fmla="*/ 12192000 w 12192000"/>
              <a:gd name="connsiteY1-4" fmla="*/ 0 h 2605315"/>
              <a:gd name="connsiteX2-5" fmla="*/ 12192000 w 12192000"/>
              <a:gd name="connsiteY2-6" fmla="*/ 2605315 h 2605315"/>
              <a:gd name="connsiteX3-7" fmla="*/ 0 w 12192000"/>
              <a:gd name="connsiteY3-8" fmla="*/ 2605315 h 2605315"/>
              <a:gd name="connsiteX4-9" fmla="*/ 0 w 12192000"/>
              <a:gd name="connsiteY4-10" fmla="*/ 0 h 2605315"/>
              <a:gd name="connsiteX0-11" fmla="*/ 0 w 12192000"/>
              <a:gd name="connsiteY0-12" fmla="*/ 118668 h 2723983"/>
              <a:gd name="connsiteX1-13" fmla="*/ 12192000 w 12192000"/>
              <a:gd name="connsiteY1-14" fmla="*/ 118668 h 2723983"/>
              <a:gd name="connsiteX2-15" fmla="*/ 12192000 w 12192000"/>
              <a:gd name="connsiteY2-16" fmla="*/ 2723983 h 2723983"/>
              <a:gd name="connsiteX3-17" fmla="*/ 0 w 12192000"/>
              <a:gd name="connsiteY3-18" fmla="*/ 2723983 h 2723983"/>
              <a:gd name="connsiteX4-19" fmla="*/ 0 w 12192000"/>
              <a:gd name="connsiteY4-20" fmla="*/ 118668 h 2723983"/>
              <a:gd name="connsiteX0-21" fmla="*/ 0 w 12192000"/>
              <a:gd name="connsiteY0-22" fmla="*/ 104036 h 2709351"/>
              <a:gd name="connsiteX1-23" fmla="*/ 12192000 w 12192000"/>
              <a:gd name="connsiteY1-24" fmla="*/ 104036 h 2709351"/>
              <a:gd name="connsiteX2-25" fmla="*/ 12192000 w 12192000"/>
              <a:gd name="connsiteY2-26" fmla="*/ 2709351 h 2709351"/>
              <a:gd name="connsiteX3-27" fmla="*/ 0 w 12192000"/>
              <a:gd name="connsiteY3-28" fmla="*/ 2709351 h 2709351"/>
              <a:gd name="connsiteX4-29" fmla="*/ 0 w 12192000"/>
              <a:gd name="connsiteY4-30" fmla="*/ 104036 h 27093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709351">
                <a:moveTo>
                  <a:pt x="0" y="104036"/>
                </a:moveTo>
                <a:cubicBezTo>
                  <a:pt x="5101771" y="1533694"/>
                  <a:pt x="7191829" y="-462022"/>
                  <a:pt x="12192000" y="104036"/>
                </a:cubicBezTo>
                <a:lnTo>
                  <a:pt x="12192000" y="2709351"/>
                </a:lnTo>
                <a:lnTo>
                  <a:pt x="0" y="2709351"/>
                </a:lnTo>
                <a:lnTo>
                  <a:pt x="0" y="104036"/>
                </a:ln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35" y="436880"/>
            <a:ext cx="2141855" cy="534035"/>
          </a:xfr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54C9C3"/>
                </a:solidFill>
                <a:latin typeface="+mj-ea"/>
                <a:ea typeface="+mj-ea"/>
              </a:rPr>
              <a:t>项目背景</a:t>
            </a:r>
            <a:endParaRPr lang="en-US" altLang="zh-CN" sz="3200" dirty="0">
              <a:solidFill>
                <a:srgbClr val="54C9C3"/>
              </a:solidFill>
              <a:latin typeface="+mj-ea"/>
              <a:ea typeface="+mj-ea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869621" y="1453243"/>
            <a:ext cx="8588829" cy="4188278"/>
          </a:xfrm>
          <a:prstGeom prst="roundRect">
            <a:avLst>
              <a:gd name="adj" fmla="val 3175"/>
            </a:avLst>
          </a:prstGeom>
          <a:solidFill>
            <a:schemeClr val="bg1"/>
          </a:solidFill>
          <a:ln w="6350">
            <a:solidFill>
              <a:srgbClr val="54C9C3"/>
            </a:solidFill>
          </a:ln>
          <a:effectLst>
            <a:outerShdw blurRad="228600" dist="177800" sx="99000" sy="99000" algn="l" rotWithShape="0">
              <a:schemeClr val="accent1">
                <a:lumMod val="75000"/>
                <a:alpha val="2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90439" y="2809875"/>
            <a:ext cx="7599686" cy="273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在当今数字化高速发展的时代，数据已成为企业决策的重要依据。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数据行业相关职位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作为连接数据与企业决策的桥梁，在各行各业中扮演着至关重要的角色。然而，随着数据量的不断增长和招聘市场的日益繁荣，如何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高效地获取、整理和分析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数据分析相关岗位的相关信息，成为了一个亟待解决的问题。</a:t>
            </a:r>
          </a:p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Boss直聘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作为国内领先的在线招聘平台，汇聚了大量的招聘信息，包括数据分析相关岗位的需求、薪资、技能要求等。这些信息对于求职者、招聘企业以及研究机构都具有重要的参考价值。然而，手动从Boss直聘上搜集这些信息不仅效率低下，而且容易遗漏重要信息。</a:t>
            </a:r>
            <a:r>
              <a:rPr lang="zh-CN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因此，</a:t>
            </a:r>
            <a:r>
              <a:rPr lang="zh-CN" altLang="en-US" sz="1600" b="1" dirty="0">
                <a:solidFill>
                  <a:srgbClr val="54C9C3"/>
                </a:solidFill>
              </a:rPr>
              <a:t>本研究采用网络爬虫技术，自动爬取Boss直聘上关于数据分析相关岗位的所有信息，为后续的数据分析和建模提供了可靠的数据支持。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77410" y="2202815"/>
            <a:ext cx="2828290" cy="30734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b="1" dirty="0">
                <a:solidFill>
                  <a:srgbClr val="54C9C3"/>
                </a:solidFill>
              </a:rPr>
              <a:t>项目背景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5640636" y="2678406"/>
            <a:ext cx="910728" cy="0"/>
          </a:xfrm>
          <a:prstGeom prst="line">
            <a:avLst/>
          </a:prstGeom>
          <a:ln w="15875" cap="rnd">
            <a:solidFill>
              <a:srgbClr val="54C9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413430" y="2003887"/>
            <a:ext cx="653709" cy="495421"/>
          </a:xfrm>
          <a:custGeom>
            <a:avLst/>
            <a:gdLst/>
            <a:ahLst/>
            <a:cxnLst/>
            <a:rect l="l" t="t" r="r" b="b"/>
            <a:pathLst>
              <a:path w="653709" h="495421">
                <a:moveTo>
                  <a:pt x="513922" y="0"/>
                </a:moveTo>
                <a:lnTo>
                  <a:pt x="653709" y="0"/>
                </a:lnTo>
                <a:lnTo>
                  <a:pt x="533451" y="495421"/>
                </a:lnTo>
                <a:lnTo>
                  <a:pt x="351523" y="495421"/>
                </a:lnTo>
                <a:close/>
                <a:moveTo>
                  <a:pt x="162399" y="0"/>
                </a:moveTo>
                <a:lnTo>
                  <a:pt x="302186" y="0"/>
                </a:lnTo>
                <a:lnTo>
                  <a:pt x="181928" y="495421"/>
                </a:lnTo>
                <a:lnTo>
                  <a:pt x="0" y="495421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zh-CN" altLang="en-US" sz="16600" dirty="0">
              <a:solidFill>
                <a:schemeClr val="accent1">
                  <a:alpha val="13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12" name="文本框 11"/>
          <p:cNvSpPr txBox="1"/>
          <p:nvPr/>
        </p:nvSpPr>
        <p:spPr>
          <a:xfrm rot="210999" flipV="1">
            <a:off x="9661204" y="5054267"/>
            <a:ext cx="653709" cy="495421"/>
          </a:xfrm>
          <a:custGeom>
            <a:avLst/>
            <a:gdLst/>
            <a:ahLst/>
            <a:cxnLst/>
            <a:rect l="l" t="t" r="r" b="b"/>
            <a:pathLst>
              <a:path w="653709" h="495421">
                <a:moveTo>
                  <a:pt x="471781" y="495421"/>
                </a:moveTo>
                <a:lnTo>
                  <a:pt x="653709" y="495421"/>
                </a:lnTo>
                <a:lnTo>
                  <a:pt x="491310" y="0"/>
                </a:lnTo>
                <a:lnTo>
                  <a:pt x="351523" y="0"/>
                </a:lnTo>
                <a:close/>
                <a:moveTo>
                  <a:pt x="120258" y="495421"/>
                </a:moveTo>
                <a:lnTo>
                  <a:pt x="302187" y="495421"/>
                </a:lnTo>
                <a:lnTo>
                  <a:pt x="13978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zh-CN" altLang="en-US" sz="16600" dirty="0">
              <a:solidFill>
                <a:schemeClr val="accent1">
                  <a:alpha val="13000"/>
                </a:schemeClr>
              </a:solidFill>
              <a:latin typeface="+mj-lt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437134"/>
            <a:ext cx="2740775" cy="53403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4C9C3"/>
                </a:solidFill>
                <a:latin typeface="+mj-lt"/>
                <a:ea typeface="+mj-ea"/>
              </a:rPr>
              <a:t>项目意义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-7257" y="3913023"/>
            <a:ext cx="12206514" cy="2944977"/>
          </a:xfrm>
          <a:custGeom>
            <a:avLst/>
            <a:gdLst>
              <a:gd name="connsiteX0" fmla="*/ 0 w 12192000"/>
              <a:gd name="connsiteY0" fmla="*/ 0 h 2605315"/>
              <a:gd name="connsiteX1" fmla="*/ 12192000 w 12192000"/>
              <a:gd name="connsiteY1" fmla="*/ 0 h 2605315"/>
              <a:gd name="connsiteX2" fmla="*/ 12192000 w 12192000"/>
              <a:gd name="connsiteY2" fmla="*/ 2605315 h 2605315"/>
              <a:gd name="connsiteX3" fmla="*/ 0 w 12192000"/>
              <a:gd name="connsiteY3" fmla="*/ 2605315 h 2605315"/>
              <a:gd name="connsiteX4" fmla="*/ 0 w 12192000"/>
              <a:gd name="connsiteY4" fmla="*/ 0 h 2605315"/>
              <a:gd name="connsiteX0-1" fmla="*/ 0 w 12192000"/>
              <a:gd name="connsiteY0-2" fmla="*/ 0 h 2605315"/>
              <a:gd name="connsiteX1-3" fmla="*/ 12192000 w 12192000"/>
              <a:gd name="connsiteY1-4" fmla="*/ 0 h 2605315"/>
              <a:gd name="connsiteX2-5" fmla="*/ 12192000 w 12192000"/>
              <a:gd name="connsiteY2-6" fmla="*/ 2605315 h 2605315"/>
              <a:gd name="connsiteX3-7" fmla="*/ 0 w 12192000"/>
              <a:gd name="connsiteY3-8" fmla="*/ 2605315 h 2605315"/>
              <a:gd name="connsiteX4-9" fmla="*/ 0 w 12192000"/>
              <a:gd name="connsiteY4-10" fmla="*/ 0 h 2605315"/>
              <a:gd name="connsiteX0-11" fmla="*/ 0 w 12192000"/>
              <a:gd name="connsiteY0-12" fmla="*/ 118668 h 2723983"/>
              <a:gd name="connsiteX1-13" fmla="*/ 12192000 w 12192000"/>
              <a:gd name="connsiteY1-14" fmla="*/ 118668 h 2723983"/>
              <a:gd name="connsiteX2-15" fmla="*/ 12192000 w 12192000"/>
              <a:gd name="connsiteY2-16" fmla="*/ 2723983 h 2723983"/>
              <a:gd name="connsiteX3-17" fmla="*/ 0 w 12192000"/>
              <a:gd name="connsiteY3-18" fmla="*/ 2723983 h 2723983"/>
              <a:gd name="connsiteX4-19" fmla="*/ 0 w 12192000"/>
              <a:gd name="connsiteY4-20" fmla="*/ 118668 h 2723983"/>
              <a:gd name="connsiteX0-21" fmla="*/ 0 w 12192000"/>
              <a:gd name="connsiteY0-22" fmla="*/ 104036 h 2709351"/>
              <a:gd name="connsiteX1-23" fmla="*/ 12192000 w 12192000"/>
              <a:gd name="connsiteY1-24" fmla="*/ 104036 h 2709351"/>
              <a:gd name="connsiteX2-25" fmla="*/ 12192000 w 12192000"/>
              <a:gd name="connsiteY2-26" fmla="*/ 2709351 h 2709351"/>
              <a:gd name="connsiteX3-27" fmla="*/ 0 w 12192000"/>
              <a:gd name="connsiteY3-28" fmla="*/ 2709351 h 2709351"/>
              <a:gd name="connsiteX4-29" fmla="*/ 0 w 12192000"/>
              <a:gd name="connsiteY4-30" fmla="*/ 104036 h 2709351"/>
              <a:gd name="connsiteX0-31" fmla="*/ 7257 w 12192000"/>
              <a:gd name="connsiteY0-32" fmla="*/ 264731 h 2702100"/>
              <a:gd name="connsiteX1-33" fmla="*/ 12192000 w 12192000"/>
              <a:gd name="connsiteY1-34" fmla="*/ 96785 h 2702100"/>
              <a:gd name="connsiteX2-35" fmla="*/ 12192000 w 12192000"/>
              <a:gd name="connsiteY2-36" fmla="*/ 2702100 h 2702100"/>
              <a:gd name="connsiteX3-37" fmla="*/ 0 w 12192000"/>
              <a:gd name="connsiteY3-38" fmla="*/ 2702100 h 2702100"/>
              <a:gd name="connsiteX4-39" fmla="*/ 7257 w 12192000"/>
              <a:gd name="connsiteY4-40" fmla="*/ 264731 h 2702100"/>
              <a:gd name="connsiteX0-41" fmla="*/ 7257 w 12192000"/>
              <a:gd name="connsiteY0-42" fmla="*/ 289546 h 2701076"/>
              <a:gd name="connsiteX1-43" fmla="*/ 12192000 w 12192000"/>
              <a:gd name="connsiteY1-44" fmla="*/ 95761 h 2701076"/>
              <a:gd name="connsiteX2-45" fmla="*/ 12192000 w 12192000"/>
              <a:gd name="connsiteY2-46" fmla="*/ 2701076 h 2701076"/>
              <a:gd name="connsiteX3-47" fmla="*/ 0 w 12192000"/>
              <a:gd name="connsiteY3-48" fmla="*/ 2701076 h 2701076"/>
              <a:gd name="connsiteX4-49" fmla="*/ 7257 w 12192000"/>
              <a:gd name="connsiteY4-50" fmla="*/ 289546 h 2701076"/>
              <a:gd name="connsiteX0-51" fmla="*/ 7257 w 12192000"/>
              <a:gd name="connsiteY0-52" fmla="*/ 252825 h 2664355"/>
              <a:gd name="connsiteX1-53" fmla="*/ 12192000 w 12192000"/>
              <a:gd name="connsiteY1-54" fmla="*/ 59040 h 2664355"/>
              <a:gd name="connsiteX2-55" fmla="*/ 12192000 w 12192000"/>
              <a:gd name="connsiteY2-56" fmla="*/ 2664355 h 2664355"/>
              <a:gd name="connsiteX3-57" fmla="*/ 0 w 12192000"/>
              <a:gd name="connsiteY3-58" fmla="*/ 2664355 h 2664355"/>
              <a:gd name="connsiteX4-59" fmla="*/ 7257 w 12192000"/>
              <a:gd name="connsiteY4-60" fmla="*/ 252825 h 2664355"/>
              <a:gd name="connsiteX0-61" fmla="*/ 0 w 12199257"/>
              <a:gd name="connsiteY0-62" fmla="*/ 221394 h 2665222"/>
              <a:gd name="connsiteX1-63" fmla="*/ 12199257 w 12199257"/>
              <a:gd name="connsiteY1-64" fmla="*/ 59907 h 2665222"/>
              <a:gd name="connsiteX2-65" fmla="*/ 12199257 w 12199257"/>
              <a:gd name="connsiteY2-66" fmla="*/ 2665222 h 2665222"/>
              <a:gd name="connsiteX3-67" fmla="*/ 7257 w 12199257"/>
              <a:gd name="connsiteY3-68" fmla="*/ 2665222 h 2665222"/>
              <a:gd name="connsiteX4-69" fmla="*/ 0 w 12199257"/>
              <a:gd name="connsiteY4-70" fmla="*/ 221394 h 2665222"/>
              <a:gd name="connsiteX0-71" fmla="*/ 0 w 12206514"/>
              <a:gd name="connsiteY0-72" fmla="*/ 177439 h 2621267"/>
              <a:gd name="connsiteX1-73" fmla="*/ 12206514 w 12206514"/>
              <a:gd name="connsiteY1-74" fmla="*/ 61168 h 2621267"/>
              <a:gd name="connsiteX2-75" fmla="*/ 12199257 w 12206514"/>
              <a:gd name="connsiteY2-76" fmla="*/ 2621267 h 2621267"/>
              <a:gd name="connsiteX3-77" fmla="*/ 7257 w 12206514"/>
              <a:gd name="connsiteY3-78" fmla="*/ 2621267 h 2621267"/>
              <a:gd name="connsiteX4-79" fmla="*/ 0 w 12206514"/>
              <a:gd name="connsiteY4-80" fmla="*/ 177439 h 26212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206514" h="2621267">
                <a:moveTo>
                  <a:pt x="0" y="177439"/>
                </a:moveTo>
                <a:cubicBezTo>
                  <a:pt x="5101771" y="1607097"/>
                  <a:pt x="7206343" y="-362782"/>
                  <a:pt x="12206514" y="61168"/>
                </a:cubicBezTo>
                <a:lnTo>
                  <a:pt x="12199257" y="2621267"/>
                </a:lnTo>
                <a:lnTo>
                  <a:pt x="7257" y="2621267"/>
                </a:lnTo>
                <a:lnTo>
                  <a:pt x="0" y="17743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4148649"/>
            <a:ext cx="12192000" cy="2709351"/>
          </a:xfrm>
          <a:custGeom>
            <a:avLst/>
            <a:gdLst>
              <a:gd name="connsiteX0" fmla="*/ 0 w 12192000"/>
              <a:gd name="connsiteY0" fmla="*/ 0 h 2605315"/>
              <a:gd name="connsiteX1" fmla="*/ 12192000 w 12192000"/>
              <a:gd name="connsiteY1" fmla="*/ 0 h 2605315"/>
              <a:gd name="connsiteX2" fmla="*/ 12192000 w 12192000"/>
              <a:gd name="connsiteY2" fmla="*/ 2605315 h 2605315"/>
              <a:gd name="connsiteX3" fmla="*/ 0 w 12192000"/>
              <a:gd name="connsiteY3" fmla="*/ 2605315 h 2605315"/>
              <a:gd name="connsiteX4" fmla="*/ 0 w 12192000"/>
              <a:gd name="connsiteY4" fmla="*/ 0 h 2605315"/>
              <a:gd name="connsiteX0-1" fmla="*/ 0 w 12192000"/>
              <a:gd name="connsiteY0-2" fmla="*/ 0 h 2605315"/>
              <a:gd name="connsiteX1-3" fmla="*/ 12192000 w 12192000"/>
              <a:gd name="connsiteY1-4" fmla="*/ 0 h 2605315"/>
              <a:gd name="connsiteX2-5" fmla="*/ 12192000 w 12192000"/>
              <a:gd name="connsiteY2-6" fmla="*/ 2605315 h 2605315"/>
              <a:gd name="connsiteX3-7" fmla="*/ 0 w 12192000"/>
              <a:gd name="connsiteY3-8" fmla="*/ 2605315 h 2605315"/>
              <a:gd name="connsiteX4-9" fmla="*/ 0 w 12192000"/>
              <a:gd name="connsiteY4-10" fmla="*/ 0 h 2605315"/>
              <a:gd name="connsiteX0-11" fmla="*/ 0 w 12192000"/>
              <a:gd name="connsiteY0-12" fmla="*/ 118668 h 2723983"/>
              <a:gd name="connsiteX1-13" fmla="*/ 12192000 w 12192000"/>
              <a:gd name="connsiteY1-14" fmla="*/ 118668 h 2723983"/>
              <a:gd name="connsiteX2-15" fmla="*/ 12192000 w 12192000"/>
              <a:gd name="connsiteY2-16" fmla="*/ 2723983 h 2723983"/>
              <a:gd name="connsiteX3-17" fmla="*/ 0 w 12192000"/>
              <a:gd name="connsiteY3-18" fmla="*/ 2723983 h 2723983"/>
              <a:gd name="connsiteX4-19" fmla="*/ 0 w 12192000"/>
              <a:gd name="connsiteY4-20" fmla="*/ 118668 h 2723983"/>
              <a:gd name="connsiteX0-21" fmla="*/ 0 w 12192000"/>
              <a:gd name="connsiteY0-22" fmla="*/ 104036 h 2709351"/>
              <a:gd name="connsiteX1-23" fmla="*/ 12192000 w 12192000"/>
              <a:gd name="connsiteY1-24" fmla="*/ 104036 h 2709351"/>
              <a:gd name="connsiteX2-25" fmla="*/ 12192000 w 12192000"/>
              <a:gd name="connsiteY2-26" fmla="*/ 2709351 h 2709351"/>
              <a:gd name="connsiteX3-27" fmla="*/ 0 w 12192000"/>
              <a:gd name="connsiteY3-28" fmla="*/ 2709351 h 2709351"/>
              <a:gd name="connsiteX4-29" fmla="*/ 0 w 12192000"/>
              <a:gd name="connsiteY4-30" fmla="*/ 104036 h 27093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709351">
                <a:moveTo>
                  <a:pt x="0" y="104036"/>
                </a:moveTo>
                <a:cubicBezTo>
                  <a:pt x="5101771" y="1533694"/>
                  <a:pt x="7191829" y="-462022"/>
                  <a:pt x="12192000" y="104036"/>
                </a:cubicBezTo>
                <a:lnTo>
                  <a:pt x="12192000" y="2709351"/>
                </a:lnTo>
                <a:lnTo>
                  <a:pt x="0" y="2709351"/>
                </a:lnTo>
                <a:lnTo>
                  <a:pt x="0" y="104036"/>
                </a:lnTo>
                <a:close/>
              </a:path>
            </a:pathLst>
          </a:custGeom>
          <a:blipFill dpi="0" rotWithShape="1">
            <a:blip r:embed="rId2"/>
            <a:srcRect/>
            <a:tile tx="0" ty="-243205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0" y="4148649"/>
            <a:ext cx="12192000" cy="2709351"/>
          </a:xfrm>
          <a:custGeom>
            <a:avLst/>
            <a:gdLst>
              <a:gd name="connsiteX0" fmla="*/ 0 w 12192000"/>
              <a:gd name="connsiteY0" fmla="*/ 0 h 2605315"/>
              <a:gd name="connsiteX1" fmla="*/ 12192000 w 12192000"/>
              <a:gd name="connsiteY1" fmla="*/ 0 h 2605315"/>
              <a:gd name="connsiteX2" fmla="*/ 12192000 w 12192000"/>
              <a:gd name="connsiteY2" fmla="*/ 2605315 h 2605315"/>
              <a:gd name="connsiteX3" fmla="*/ 0 w 12192000"/>
              <a:gd name="connsiteY3" fmla="*/ 2605315 h 2605315"/>
              <a:gd name="connsiteX4" fmla="*/ 0 w 12192000"/>
              <a:gd name="connsiteY4" fmla="*/ 0 h 2605315"/>
              <a:gd name="connsiteX0-1" fmla="*/ 0 w 12192000"/>
              <a:gd name="connsiteY0-2" fmla="*/ 0 h 2605315"/>
              <a:gd name="connsiteX1-3" fmla="*/ 12192000 w 12192000"/>
              <a:gd name="connsiteY1-4" fmla="*/ 0 h 2605315"/>
              <a:gd name="connsiteX2-5" fmla="*/ 12192000 w 12192000"/>
              <a:gd name="connsiteY2-6" fmla="*/ 2605315 h 2605315"/>
              <a:gd name="connsiteX3-7" fmla="*/ 0 w 12192000"/>
              <a:gd name="connsiteY3-8" fmla="*/ 2605315 h 2605315"/>
              <a:gd name="connsiteX4-9" fmla="*/ 0 w 12192000"/>
              <a:gd name="connsiteY4-10" fmla="*/ 0 h 2605315"/>
              <a:gd name="connsiteX0-11" fmla="*/ 0 w 12192000"/>
              <a:gd name="connsiteY0-12" fmla="*/ 118668 h 2723983"/>
              <a:gd name="connsiteX1-13" fmla="*/ 12192000 w 12192000"/>
              <a:gd name="connsiteY1-14" fmla="*/ 118668 h 2723983"/>
              <a:gd name="connsiteX2-15" fmla="*/ 12192000 w 12192000"/>
              <a:gd name="connsiteY2-16" fmla="*/ 2723983 h 2723983"/>
              <a:gd name="connsiteX3-17" fmla="*/ 0 w 12192000"/>
              <a:gd name="connsiteY3-18" fmla="*/ 2723983 h 2723983"/>
              <a:gd name="connsiteX4-19" fmla="*/ 0 w 12192000"/>
              <a:gd name="connsiteY4-20" fmla="*/ 118668 h 2723983"/>
              <a:gd name="connsiteX0-21" fmla="*/ 0 w 12192000"/>
              <a:gd name="connsiteY0-22" fmla="*/ 104036 h 2709351"/>
              <a:gd name="connsiteX1-23" fmla="*/ 12192000 w 12192000"/>
              <a:gd name="connsiteY1-24" fmla="*/ 104036 h 2709351"/>
              <a:gd name="connsiteX2-25" fmla="*/ 12192000 w 12192000"/>
              <a:gd name="connsiteY2-26" fmla="*/ 2709351 h 2709351"/>
              <a:gd name="connsiteX3-27" fmla="*/ 0 w 12192000"/>
              <a:gd name="connsiteY3-28" fmla="*/ 2709351 h 2709351"/>
              <a:gd name="connsiteX4-29" fmla="*/ 0 w 12192000"/>
              <a:gd name="connsiteY4-30" fmla="*/ 104036 h 27093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2709351">
                <a:moveTo>
                  <a:pt x="0" y="104036"/>
                </a:moveTo>
                <a:cubicBezTo>
                  <a:pt x="5101771" y="1533694"/>
                  <a:pt x="7191829" y="-462022"/>
                  <a:pt x="12192000" y="104036"/>
                </a:cubicBezTo>
                <a:lnTo>
                  <a:pt x="12192000" y="2709351"/>
                </a:lnTo>
                <a:lnTo>
                  <a:pt x="0" y="2709351"/>
                </a:lnTo>
                <a:lnTo>
                  <a:pt x="0" y="104036"/>
                </a:lnTo>
                <a:close/>
              </a:path>
            </a:pathLst>
          </a:custGeom>
          <a:solidFill>
            <a:srgbClr val="54C9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2030730" y="1765935"/>
            <a:ext cx="8084144" cy="4211863"/>
            <a:chOff x="2776" y="2781"/>
            <a:chExt cx="11951" cy="6226"/>
          </a:xfrm>
        </p:grpSpPr>
        <p:grpSp>
          <p:nvGrpSpPr>
            <p:cNvPr id="18" name="组合 17"/>
            <p:cNvGrpSpPr/>
            <p:nvPr/>
          </p:nvGrpSpPr>
          <p:grpSpPr>
            <a:xfrm>
              <a:off x="2776" y="2781"/>
              <a:ext cx="7906" cy="6226"/>
              <a:chOff x="1552" y="2781"/>
              <a:chExt cx="7906" cy="622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552" y="2781"/>
                <a:ext cx="3823" cy="61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54C9C3"/>
                </a:solidFill>
              </a:ln>
              <a:effectLst>
                <a:outerShdw blurRad="177800" dist="127000" dir="2700000" algn="tl" rotWithShape="0">
                  <a:schemeClr val="accent1">
                    <a:lumMod val="75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670" y="4892"/>
                <a:ext cx="3528" cy="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500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zh-CN" altLang="en-US" b="1" dirty="0">
                    <a:solidFill>
                      <a:srgbClr val="54C9C3"/>
                    </a:solidFill>
                    <a:latin typeface="+mj-ea"/>
                    <a:ea typeface="+mj-ea"/>
                  </a:rPr>
                  <a:t>数据分析与挖掘价值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730" y="5530"/>
                <a:ext cx="3477" cy="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揭示市场趋势</a:t>
                </a:r>
              </a:p>
              <a:p>
                <a:pPr indent="0" algn="l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本项目通过对大量数据分析师岗位信息的分析，揭示了该岗位的市场需求、薪资水平、技能要求等方面的特征和趋势</a:t>
                </a: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辅助决策</a:t>
                </a:r>
              </a:p>
              <a:p>
                <a:pPr indent="0" algn="l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通过数据分析和建模，可以预测数据分析师岗位的发展前景，为招聘企业和求职者提供决策依据</a:t>
                </a: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优化招聘流程</a:t>
                </a:r>
              </a:p>
              <a:p>
                <a:pPr indent="0" algn="l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职位推荐功能可以帮助企业更快地找到合适的人才，同时为求职者提供更多就业机会，优化招聘流程，提高招聘效率</a:t>
                </a: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635" y="2781"/>
                <a:ext cx="3823" cy="61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54C9C3"/>
                </a:solidFill>
              </a:ln>
              <a:effectLst>
                <a:outerShdw blurRad="177800" dist="127000" dir="2700000" algn="tl" rotWithShape="0">
                  <a:schemeClr val="accent1">
                    <a:lumMod val="75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503" y="4941"/>
                <a:ext cx="2088" cy="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500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zh-CN" altLang="en-US" b="1" dirty="0">
                    <a:solidFill>
                      <a:srgbClr val="54C9C3"/>
                    </a:solidFill>
                    <a:latin typeface="+mj-ea"/>
                    <a:ea typeface="+mj-ea"/>
                  </a:rPr>
                  <a:t>应用的体现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6086" y="5650"/>
                <a:ext cx="3037" cy="2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网络爬虫</a:t>
                </a:r>
                <a:endPara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数据清洗</a:t>
                </a:r>
                <a:endPara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描述统计</a:t>
                </a:r>
                <a:endParaRPr lang="en-US" altLang="zh-CN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数据可视化</a:t>
                </a: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数据分析</a:t>
                </a: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机器学习</a:t>
                </a: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UI</a:t>
                </a: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设计</a:t>
                </a:r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2570" y="3024"/>
                <a:ext cx="1786" cy="1786"/>
                <a:chOff x="1583802" y="2614092"/>
                <a:chExt cx="1134000" cy="1134000"/>
              </a:xfrm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1583802" y="2614092"/>
                  <a:ext cx="1134000" cy="1134000"/>
                </a:xfrm>
                <a:prstGeom prst="ellipse">
                  <a:avLst/>
                </a:prstGeom>
                <a:solidFill>
                  <a:schemeClr val="accent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椭圆 20"/>
                <p:cNvSpPr/>
                <p:nvPr/>
              </p:nvSpPr>
              <p:spPr>
                <a:xfrm>
                  <a:off x="1645719" y="2676009"/>
                  <a:ext cx="1010166" cy="1010166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6654" y="3024"/>
                <a:ext cx="1786" cy="1786"/>
                <a:chOff x="1583802" y="2614092"/>
                <a:chExt cx="1134000" cy="1134000"/>
              </a:xfrm>
            </p:grpSpPr>
            <p:sp>
              <p:nvSpPr>
                <p:cNvPr id="23" name="椭圆 22"/>
                <p:cNvSpPr/>
                <p:nvPr/>
              </p:nvSpPr>
              <p:spPr>
                <a:xfrm>
                  <a:off x="1583802" y="2614092"/>
                  <a:ext cx="1134000" cy="1134000"/>
                </a:xfrm>
                <a:prstGeom prst="ellipse">
                  <a:avLst/>
                </a:prstGeom>
                <a:solidFill>
                  <a:schemeClr val="accent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1645719" y="2676009"/>
                  <a:ext cx="1010166" cy="1010166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 dirty="0"/>
                </a:p>
              </p:txBody>
            </p:sp>
          </p:grpSp>
          <p:pic>
            <p:nvPicPr>
              <p:cNvPr id="32" name="图片 31" descr="文档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062" y="3365"/>
                <a:ext cx="1120" cy="1120"/>
              </a:xfrm>
              <a:prstGeom prst="rect">
                <a:avLst/>
              </a:prstGeom>
            </p:spPr>
          </p:pic>
          <p:pic>
            <p:nvPicPr>
              <p:cNvPr id="34" name="图片 33" descr="社交网络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923" y="3301"/>
                <a:ext cx="1120" cy="1120"/>
              </a:xfrm>
              <a:prstGeom prst="rect">
                <a:avLst/>
              </a:prstGeom>
            </p:spPr>
          </p:pic>
        </p:grpSp>
        <p:grpSp>
          <p:nvGrpSpPr>
            <p:cNvPr id="7" name="组合 6"/>
            <p:cNvGrpSpPr/>
            <p:nvPr/>
          </p:nvGrpSpPr>
          <p:grpSpPr>
            <a:xfrm>
              <a:off x="10904" y="2781"/>
              <a:ext cx="3823" cy="6167"/>
              <a:chOff x="13802" y="2781"/>
              <a:chExt cx="3823" cy="616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3802" y="2781"/>
                <a:ext cx="3823" cy="616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54C9C3"/>
                </a:solidFill>
              </a:ln>
              <a:effectLst>
                <a:outerShdw blurRad="177800" dist="127000" dir="2700000" algn="tl" rotWithShape="0">
                  <a:schemeClr val="accent1">
                    <a:lumMod val="75000"/>
                    <a:alpha val="17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4850" y="4941"/>
                <a:ext cx="1728" cy="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500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r>
                  <a:rPr lang="zh-CN" altLang="en-US" b="1" dirty="0">
                    <a:solidFill>
                      <a:srgbClr val="54C9C3"/>
                    </a:solidFill>
                    <a:latin typeface="+mj-ea"/>
                    <a:ea typeface="+mj-ea"/>
                  </a:rPr>
                  <a:t>社会价值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4137" y="5671"/>
                <a:ext cx="3454" cy="2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促进就业</a:t>
                </a:r>
              </a:p>
              <a:p>
                <a:pPr indent="0" algn="l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项目可以帮助求职者找到合适的岗位，提高就业率，促进社会稳定和谐。</a:t>
                </a:r>
              </a:p>
              <a:p>
                <a:pPr marL="285750" indent="-2857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优化资源配置</a:t>
                </a:r>
              </a:p>
              <a:p>
                <a:pPr indent="0" algn="l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项目可以帮助企业更好地配置人力资源，提高企业竞争力，推动经济发展</a:t>
                </a:r>
              </a:p>
              <a:p>
                <a:pPr marL="171450" indent="-171450"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促进人力资源行业发展</a:t>
                </a:r>
              </a:p>
              <a:p>
                <a:pPr indent="0" algn="l">
                  <a:lnSpc>
                    <a:spcPct val="120000"/>
                  </a:lnSpc>
                  <a:buFont typeface="Arial" panose="020B0604020202020204" pitchFamily="34" charset="0"/>
                  <a:buNone/>
                </a:pPr>
                <a:r>
                  <a:rPr lang="zh-CN" altLang="en-US" sz="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项目展示了数据分析和机器学习技术在人力资源领域的应用潜力，可以促进人力资源行业的技术创新和发展</a:t>
                </a: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14821" y="3024"/>
                <a:ext cx="1786" cy="1786"/>
                <a:chOff x="1583802" y="2614092"/>
                <a:chExt cx="1134000" cy="1134000"/>
              </a:xfrm>
            </p:grpSpPr>
            <p:sp>
              <p:nvSpPr>
                <p:cNvPr id="29" name="椭圆 28"/>
                <p:cNvSpPr/>
                <p:nvPr/>
              </p:nvSpPr>
              <p:spPr>
                <a:xfrm>
                  <a:off x="1583802" y="2614092"/>
                  <a:ext cx="1134000" cy="1134000"/>
                </a:xfrm>
                <a:prstGeom prst="ellipse">
                  <a:avLst/>
                </a:prstGeom>
                <a:solidFill>
                  <a:schemeClr val="accent1">
                    <a:alpha val="1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椭圆 29"/>
                <p:cNvSpPr/>
                <p:nvPr/>
              </p:nvSpPr>
              <p:spPr>
                <a:xfrm>
                  <a:off x="1645719" y="2676009"/>
                  <a:ext cx="1010166" cy="1010166"/>
                </a:xfrm>
                <a:prstGeom prst="ellipse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>
                  <a:sp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35" name="图片 34" descr="日历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177" y="3331"/>
                <a:ext cx="1120" cy="112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98651" y="1231692"/>
            <a:ext cx="1698420" cy="3309620"/>
          </a:xfrm>
        </p:spPr>
        <p:txBody>
          <a:bodyPr>
            <a:spAutoFit/>
          </a:bodyPr>
          <a:lstStyle/>
          <a:p>
            <a:r>
              <a:rPr lang="en-US" altLang="zh-CN" dirty="0"/>
              <a:t>2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725170" y="4215258"/>
            <a:ext cx="2131129" cy="478155"/>
          </a:xfrm>
        </p:spPr>
        <p:txBody>
          <a:bodyPr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PART  TWO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0285" y="2783568"/>
            <a:ext cx="5307251" cy="1714500"/>
          </a:xfrm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rgbClr val="54C9C3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</a:rPr>
              <a:t>网页爬虫</a:t>
            </a:r>
          </a:p>
          <a:p>
            <a:endParaRPr lang="zh-CN" altLang="en-US" sz="5400" dirty="0">
              <a:solidFill>
                <a:srgbClr val="54C9C3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067893" y="1886240"/>
            <a:ext cx="1867793" cy="88392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54C9C3"/>
                </a:solidFill>
              </a:rPr>
              <a:t>PART  TWO</a:t>
            </a:r>
            <a:endParaRPr lang="zh-CN" altLang="en-US" dirty="0">
              <a:solidFill>
                <a:srgbClr val="54C9C3"/>
              </a:solidFill>
            </a:endParaRPr>
          </a:p>
          <a:p>
            <a:endParaRPr lang="zh-CN" altLang="en-US" dirty="0">
              <a:solidFill>
                <a:srgbClr val="54C9C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4154" y="244823"/>
            <a:ext cx="5373166" cy="1463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9600" dirty="0">
              <a:solidFill>
                <a:schemeClr val="accent1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0" y="2485506"/>
            <a:ext cx="4702233" cy="72000"/>
            <a:chOff x="5606626" y="2485506"/>
            <a:chExt cx="4702233" cy="7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56986" y="2515042"/>
              <a:ext cx="4651873" cy="0"/>
            </a:xfrm>
            <a:prstGeom prst="line">
              <a:avLst/>
            </a:prstGeom>
            <a:ln>
              <a:solidFill>
                <a:srgbClr val="54C9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606626" y="2485506"/>
              <a:ext cx="972000" cy="72000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rgbClr val="54C9C3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437134"/>
            <a:ext cx="3535815" cy="110553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4C9C3"/>
                </a:solidFill>
                <a:latin typeface="+mj-lt"/>
                <a:ea typeface="+mj-ea"/>
              </a:rPr>
              <a:t>网络爬虫</a:t>
            </a:r>
          </a:p>
          <a:p>
            <a:endParaRPr lang="zh-CN" altLang="en-US" sz="3200" dirty="0">
              <a:solidFill>
                <a:srgbClr val="54C9C3"/>
              </a:solidFill>
              <a:latin typeface="+mj-lt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 flipH="1">
            <a:off x="6546355" y="0"/>
            <a:ext cx="5656986" cy="6959600"/>
            <a:chOff x="3536136" y="143456"/>
            <a:chExt cx="5656986" cy="6959600"/>
          </a:xfrm>
          <a:solidFill>
            <a:srgbClr val="54C9C3"/>
          </a:solidFill>
        </p:grpSpPr>
        <p:sp>
          <p:nvSpPr>
            <p:cNvPr id="5" name="任意多边形 4"/>
            <p:cNvSpPr/>
            <p:nvPr/>
          </p:nvSpPr>
          <p:spPr>
            <a:xfrm>
              <a:off x="3536136" y="143456"/>
              <a:ext cx="5656986" cy="6959600"/>
            </a:xfrm>
            <a:custGeom>
              <a:avLst/>
              <a:gdLst>
                <a:gd name="connsiteX0" fmla="*/ 0 w 5394560"/>
                <a:gd name="connsiteY0" fmla="*/ 0 h 6959600"/>
                <a:gd name="connsiteX1" fmla="*/ 5394560 w 5394560"/>
                <a:gd name="connsiteY1" fmla="*/ 0 h 6959600"/>
                <a:gd name="connsiteX2" fmla="*/ 5394560 w 5394560"/>
                <a:gd name="connsiteY2" fmla="*/ 6959600 h 6959600"/>
                <a:gd name="connsiteX3" fmla="*/ 0 w 5394560"/>
                <a:gd name="connsiteY3" fmla="*/ 6959600 h 6959600"/>
                <a:gd name="connsiteX4" fmla="*/ 0 w 5394560"/>
                <a:gd name="connsiteY4" fmla="*/ 0 h 6959600"/>
                <a:gd name="connsiteX0-1" fmla="*/ 0 w 5394560"/>
                <a:gd name="connsiteY0-2" fmla="*/ 0 h 6959600"/>
                <a:gd name="connsiteX1-3" fmla="*/ 5394560 w 5394560"/>
                <a:gd name="connsiteY1-4" fmla="*/ 0 h 6959600"/>
                <a:gd name="connsiteX2-5" fmla="*/ 5394560 w 5394560"/>
                <a:gd name="connsiteY2-6" fmla="*/ 6959600 h 6959600"/>
                <a:gd name="connsiteX3-7" fmla="*/ 0 w 5394560"/>
                <a:gd name="connsiteY3-8" fmla="*/ 6959600 h 6959600"/>
                <a:gd name="connsiteX4-9" fmla="*/ 0 w 5394560"/>
                <a:gd name="connsiteY4-10" fmla="*/ 0 h 6959600"/>
                <a:gd name="connsiteX0-11" fmla="*/ 0 w 5394560"/>
                <a:gd name="connsiteY0-12" fmla="*/ 0 h 6959600"/>
                <a:gd name="connsiteX1-13" fmla="*/ 5394560 w 5394560"/>
                <a:gd name="connsiteY1-14" fmla="*/ 0 h 6959600"/>
                <a:gd name="connsiteX2-15" fmla="*/ 5394560 w 5394560"/>
                <a:gd name="connsiteY2-16" fmla="*/ 6959600 h 6959600"/>
                <a:gd name="connsiteX3-17" fmla="*/ 0 w 5394560"/>
                <a:gd name="connsiteY3-18" fmla="*/ 6959600 h 6959600"/>
                <a:gd name="connsiteX4-19" fmla="*/ 0 w 5394560"/>
                <a:gd name="connsiteY4-20" fmla="*/ 0 h 6959600"/>
                <a:gd name="connsiteX0-21" fmla="*/ 0 w 5394717"/>
                <a:gd name="connsiteY0-22" fmla="*/ 0 h 6959600"/>
                <a:gd name="connsiteX1-23" fmla="*/ 5394560 w 5394717"/>
                <a:gd name="connsiteY1-24" fmla="*/ 0 h 6959600"/>
                <a:gd name="connsiteX2-25" fmla="*/ 5394560 w 5394717"/>
                <a:gd name="connsiteY2-26" fmla="*/ 6959600 h 6959600"/>
                <a:gd name="connsiteX3-27" fmla="*/ 0 w 5394717"/>
                <a:gd name="connsiteY3-28" fmla="*/ 6959600 h 6959600"/>
                <a:gd name="connsiteX4-29" fmla="*/ 0 w 5394717"/>
                <a:gd name="connsiteY4-30" fmla="*/ 0 h 6959600"/>
                <a:gd name="connsiteX0-31" fmla="*/ 0 w 5394662"/>
                <a:gd name="connsiteY0-32" fmla="*/ 0 h 6959600"/>
                <a:gd name="connsiteX1-33" fmla="*/ 5394560 w 5394662"/>
                <a:gd name="connsiteY1-34" fmla="*/ 0 h 6959600"/>
                <a:gd name="connsiteX2-35" fmla="*/ 5394560 w 5394662"/>
                <a:gd name="connsiteY2-36" fmla="*/ 6959600 h 6959600"/>
                <a:gd name="connsiteX3-37" fmla="*/ 0 w 5394662"/>
                <a:gd name="connsiteY3-38" fmla="*/ 6959600 h 6959600"/>
                <a:gd name="connsiteX4-39" fmla="*/ 0 w 5394662"/>
                <a:gd name="connsiteY4-40" fmla="*/ 0 h 6959600"/>
                <a:gd name="connsiteX0-41" fmla="*/ 0 w 5478324"/>
                <a:gd name="connsiteY0-42" fmla="*/ 0 h 6959600"/>
                <a:gd name="connsiteX1-43" fmla="*/ 5394560 w 5478324"/>
                <a:gd name="connsiteY1-44" fmla="*/ 0 h 6959600"/>
                <a:gd name="connsiteX2-45" fmla="*/ 5394560 w 5478324"/>
                <a:gd name="connsiteY2-46" fmla="*/ 6959600 h 6959600"/>
                <a:gd name="connsiteX3-47" fmla="*/ 0 w 5478324"/>
                <a:gd name="connsiteY3-48" fmla="*/ 6959600 h 6959600"/>
                <a:gd name="connsiteX4-49" fmla="*/ 0 w 5478324"/>
                <a:gd name="connsiteY4-50" fmla="*/ 0 h 6959600"/>
                <a:gd name="connsiteX0-51" fmla="*/ 0 w 5531669"/>
                <a:gd name="connsiteY0-52" fmla="*/ 0 h 6959600"/>
                <a:gd name="connsiteX1-53" fmla="*/ 5394560 w 5531669"/>
                <a:gd name="connsiteY1-54" fmla="*/ 0 h 6959600"/>
                <a:gd name="connsiteX2-55" fmla="*/ 5394560 w 5531669"/>
                <a:gd name="connsiteY2-56" fmla="*/ 6959600 h 6959600"/>
                <a:gd name="connsiteX3-57" fmla="*/ 0 w 5531669"/>
                <a:gd name="connsiteY3-58" fmla="*/ 6959600 h 6959600"/>
                <a:gd name="connsiteX4-59" fmla="*/ 0 w 5531669"/>
                <a:gd name="connsiteY4-60" fmla="*/ 0 h 6959600"/>
                <a:gd name="connsiteX0-61" fmla="*/ 0 w 5532868"/>
                <a:gd name="connsiteY0-62" fmla="*/ 0 h 6959600"/>
                <a:gd name="connsiteX1-63" fmla="*/ 5394560 w 5532868"/>
                <a:gd name="connsiteY1-64" fmla="*/ 0 h 6959600"/>
                <a:gd name="connsiteX2-65" fmla="*/ 5416332 w 5532868"/>
                <a:gd name="connsiteY2-66" fmla="*/ 6879771 h 6959600"/>
                <a:gd name="connsiteX3-67" fmla="*/ 0 w 5532868"/>
                <a:gd name="connsiteY3-68" fmla="*/ 6959600 h 6959600"/>
                <a:gd name="connsiteX4-69" fmla="*/ 0 w 5532868"/>
                <a:gd name="connsiteY4-70" fmla="*/ 0 h 6959600"/>
                <a:gd name="connsiteX0-71" fmla="*/ 0 w 5530882"/>
                <a:gd name="connsiteY0-72" fmla="*/ 0 h 6959600"/>
                <a:gd name="connsiteX1-73" fmla="*/ 5394560 w 5530882"/>
                <a:gd name="connsiteY1-74" fmla="*/ 0 h 6959600"/>
                <a:gd name="connsiteX2-75" fmla="*/ 5380046 w 5530882"/>
                <a:gd name="connsiteY2-76" fmla="*/ 6850742 h 6959600"/>
                <a:gd name="connsiteX3-77" fmla="*/ 0 w 5530882"/>
                <a:gd name="connsiteY3-78" fmla="*/ 6959600 h 6959600"/>
                <a:gd name="connsiteX4-79" fmla="*/ 0 w 5530882"/>
                <a:gd name="connsiteY4-80" fmla="*/ 0 h 6959600"/>
                <a:gd name="connsiteX0-81" fmla="*/ 0 w 5530711"/>
                <a:gd name="connsiteY0-82" fmla="*/ 0 h 6959600"/>
                <a:gd name="connsiteX1-83" fmla="*/ 5394560 w 5530711"/>
                <a:gd name="connsiteY1-84" fmla="*/ 0 h 6959600"/>
                <a:gd name="connsiteX2-85" fmla="*/ 5376871 w 5530711"/>
                <a:gd name="connsiteY2-86" fmla="*/ 6860267 h 6959600"/>
                <a:gd name="connsiteX3-87" fmla="*/ 0 w 5530711"/>
                <a:gd name="connsiteY3-88" fmla="*/ 6959600 h 6959600"/>
                <a:gd name="connsiteX4-89" fmla="*/ 0 w 5530711"/>
                <a:gd name="connsiteY4-90" fmla="*/ 0 h 6959600"/>
                <a:gd name="connsiteX0-91" fmla="*/ 0 w 5530711"/>
                <a:gd name="connsiteY0-92" fmla="*/ 0 h 6959600"/>
                <a:gd name="connsiteX1-93" fmla="*/ 5394560 w 5530711"/>
                <a:gd name="connsiteY1-94" fmla="*/ 0 h 6959600"/>
                <a:gd name="connsiteX2-95" fmla="*/ 5376871 w 5530711"/>
                <a:gd name="connsiteY2-96" fmla="*/ 6850742 h 6959600"/>
                <a:gd name="connsiteX3-97" fmla="*/ 0 w 5530711"/>
                <a:gd name="connsiteY3-98" fmla="*/ 6959600 h 6959600"/>
                <a:gd name="connsiteX4-99" fmla="*/ 0 w 5530711"/>
                <a:gd name="connsiteY4-100" fmla="*/ 0 h 6959600"/>
                <a:gd name="connsiteX0-101" fmla="*/ 0 w 5530711"/>
                <a:gd name="connsiteY0-102" fmla="*/ 0 h 6959600"/>
                <a:gd name="connsiteX1-103" fmla="*/ 5394560 w 5530711"/>
                <a:gd name="connsiteY1-104" fmla="*/ 0 h 6959600"/>
                <a:gd name="connsiteX2-105" fmla="*/ 5376871 w 5530711"/>
                <a:gd name="connsiteY2-106" fmla="*/ 6860267 h 6959600"/>
                <a:gd name="connsiteX3-107" fmla="*/ 0 w 5530711"/>
                <a:gd name="connsiteY3-108" fmla="*/ 6959600 h 6959600"/>
                <a:gd name="connsiteX4-109" fmla="*/ 0 w 5530711"/>
                <a:gd name="connsiteY4-110" fmla="*/ 0 h 6959600"/>
                <a:gd name="connsiteX0-111" fmla="*/ 0 w 5523003"/>
                <a:gd name="connsiteY0-112" fmla="*/ 0 h 6959600"/>
                <a:gd name="connsiteX1-113" fmla="*/ 5394560 w 5523003"/>
                <a:gd name="connsiteY1-114" fmla="*/ 0 h 6959600"/>
                <a:gd name="connsiteX2-115" fmla="*/ 5224564 w 5523003"/>
                <a:gd name="connsiteY2-116" fmla="*/ 6860267 h 6959600"/>
                <a:gd name="connsiteX3-117" fmla="*/ 0 w 5523003"/>
                <a:gd name="connsiteY3-118" fmla="*/ 6959600 h 6959600"/>
                <a:gd name="connsiteX4-119" fmla="*/ 0 w 5523003"/>
                <a:gd name="connsiteY4-120" fmla="*/ 0 h 6959600"/>
                <a:gd name="connsiteX0-121" fmla="*/ 0 w 5470315"/>
                <a:gd name="connsiteY0-122" fmla="*/ 0 h 6959600"/>
                <a:gd name="connsiteX1-123" fmla="*/ 5339176 w 5470315"/>
                <a:gd name="connsiteY1-124" fmla="*/ 21771 h 6959600"/>
                <a:gd name="connsiteX2-125" fmla="*/ 5224564 w 5470315"/>
                <a:gd name="connsiteY2-126" fmla="*/ 6860267 h 6959600"/>
                <a:gd name="connsiteX3-127" fmla="*/ 0 w 5470315"/>
                <a:gd name="connsiteY3-128" fmla="*/ 6959600 h 6959600"/>
                <a:gd name="connsiteX4-129" fmla="*/ 0 w 5470315"/>
                <a:gd name="connsiteY4-130" fmla="*/ 0 h 6959600"/>
                <a:gd name="connsiteX0-131" fmla="*/ 0 w 5384956"/>
                <a:gd name="connsiteY0-132" fmla="*/ 0 h 6959600"/>
                <a:gd name="connsiteX1-133" fmla="*/ 5249176 w 5384956"/>
                <a:gd name="connsiteY1-134" fmla="*/ 7257 h 6959600"/>
                <a:gd name="connsiteX2-135" fmla="*/ 5224564 w 5384956"/>
                <a:gd name="connsiteY2-136" fmla="*/ 6860267 h 6959600"/>
                <a:gd name="connsiteX3-137" fmla="*/ 0 w 5384956"/>
                <a:gd name="connsiteY3-138" fmla="*/ 6959600 h 6959600"/>
                <a:gd name="connsiteX4-139" fmla="*/ 0 w 5384956"/>
                <a:gd name="connsiteY4-140" fmla="*/ 0 h 6959600"/>
                <a:gd name="connsiteX0-141" fmla="*/ 0 w 5393644"/>
                <a:gd name="connsiteY0-142" fmla="*/ 0 h 6959600"/>
                <a:gd name="connsiteX1-143" fmla="*/ 5249176 w 5393644"/>
                <a:gd name="connsiteY1-144" fmla="*/ 7257 h 6959600"/>
                <a:gd name="connsiteX2-145" fmla="*/ 5376872 w 5393644"/>
                <a:gd name="connsiteY2-146" fmla="*/ 6838495 h 6959600"/>
                <a:gd name="connsiteX3-147" fmla="*/ 0 w 5393644"/>
                <a:gd name="connsiteY3-148" fmla="*/ 6959600 h 6959600"/>
                <a:gd name="connsiteX4-149" fmla="*/ 0 w 5393644"/>
                <a:gd name="connsiteY4-150" fmla="*/ 0 h 6959600"/>
                <a:gd name="connsiteX0-151" fmla="*/ 0 w 5389018"/>
                <a:gd name="connsiteY0-152" fmla="*/ 0 h 6959600"/>
                <a:gd name="connsiteX1-153" fmla="*/ 5249176 w 5389018"/>
                <a:gd name="connsiteY1-154" fmla="*/ 7257 h 6959600"/>
                <a:gd name="connsiteX2-155" fmla="*/ 5376872 w 5389018"/>
                <a:gd name="connsiteY2-156" fmla="*/ 6838495 h 6959600"/>
                <a:gd name="connsiteX3-157" fmla="*/ 0 w 5389018"/>
                <a:gd name="connsiteY3-158" fmla="*/ 6959600 h 6959600"/>
                <a:gd name="connsiteX4-159" fmla="*/ 0 w 5389018"/>
                <a:gd name="connsiteY4-160" fmla="*/ 0 h 6959600"/>
                <a:gd name="connsiteX0-161" fmla="*/ 0 w 5404564"/>
                <a:gd name="connsiteY0-162" fmla="*/ 0 h 6959600"/>
                <a:gd name="connsiteX1-163" fmla="*/ 5249176 w 5404564"/>
                <a:gd name="connsiteY1-164" fmla="*/ 7257 h 6959600"/>
                <a:gd name="connsiteX2-165" fmla="*/ 5404564 w 5404564"/>
                <a:gd name="connsiteY2-166" fmla="*/ 6853010 h 6959600"/>
                <a:gd name="connsiteX3-167" fmla="*/ 0 w 5404564"/>
                <a:gd name="connsiteY3-168" fmla="*/ 6959600 h 6959600"/>
                <a:gd name="connsiteX4-169" fmla="*/ 0 w 5404564"/>
                <a:gd name="connsiteY4-170" fmla="*/ 0 h 6959600"/>
                <a:gd name="connsiteX0-171" fmla="*/ 0 w 5396585"/>
                <a:gd name="connsiteY0-172" fmla="*/ 0 h 6959600"/>
                <a:gd name="connsiteX1-173" fmla="*/ 5249176 w 5396585"/>
                <a:gd name="connsiteY1-174" fmla="*/ 7257 h 6959600"/>
                <a:gd name="connsiteX2-175" fmla="*/ 5396585 w 5396585"/>
                <a:gd name="connsiteY2-176" fmla="*/ 6858586 h 6959600"/>
                <a:gd name="connsiteX3-177" fmla="*/ 0 w 5396585"/>
                <a:gd name="connsiteY3-178" fmla="*/ 6959600 h 6959600"/>
                <a:gd name="connsiteX4-179" fmla="*/ 0 w 5396585"/>
                <a:gd name="connsiteY4-180" fmla="*/ 0 h 6959600"/>
                <a:gd name="connsiteX0-181" fmla="*/ 0 w 5396585"/>
                <a:gd name="connsiteY0-182" fmla="*/ 0 h 6959600"/>
                <a:gd name="connsiteX1-183" fmla="*/ 5193327 w 5396585"/>
                <a:gd name="connsiteY1-184" fmla="*/ 1681 h 6959600"/>
                <a:gd name="connsiteX2-185" fmla="*/ 5396585 w 5396585"/>
                <a:gd name="connsiteY2-186" fmla="*/ 6858586 h 6959600"/>
                <a:gd name="connsiteX3-187" fmla="*/ 0 w 5396585"/>
                <a:gd name="connsiteY3-188" fmla="*/ 6959600 h 6959600"/>
                <a:gd name="connsiteX4-189" fmla="*/ 0 w 5396585"/>
                <a:gd name="connsiteY4-190" fmla="*/ 0 h 6959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396585" h="6959600">
                  <a:moveTo>
                    <a:pt x="0" y="0"/>
                  </a:moveTo>
                  <a:lnTo>
                    <a:pt x="5193327" y="1681"/>
                  </a:lnTo>
                  <a:cubicBezTo>
                    <a:pt x="5882754" y="2858576"/>
                    <a:pt x="3789507" y="2898605"/>
                    <a:pt x="5396585" y="6858586"/>
                  </a:cubicBezTo>
                  <a:lnTo>
                    <a:pt x="0" y="6959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3536136" y="143456"/>
              <a:ext cx="5530711" cy="6959600"/>
            </a:xfrm>
            <a:custGeom>
              <a:avLst/>
              <a:gdLst>
                <a:gd name="connsiteX0" fmla="*/ 0 w 5394560"/>
                <a:gd name="connsiteY0" fmla="*/ 0 h 6959600"/>
                <a:gd name="connsiteX1" fmla="*/ 5394560 w 5394560"/>
                <a:gd name="connsiteY1" fmla="*/ 0 h 6959600"/>
                <a:gd name="connsiteX2" fmla="*/ 5394560 w 5394560"/>
                <a:gd name="connsiteY2" fmla="*/ 6959600 h 6959600"/>
                <a:gd name="connsiteX3" fmla="*/ 0 w 5394560"/>
                <a:gd name="connsiteY3" fmla="*/ 6959600 h 6959600"/>
                <a:gd name="connsiteX4" fmla="*/ 0 w 5394560"/>
                <a:gd name="connsiteY4" fmla="*/ 0 h 6959600"/>
                <a:gd name="connsiteX0-1" fmla="*/ 0 w 5394560"/>
                <a:gd name="connsiteY0-2" fmla="*/ 0 h 6959600"/>
                <a:gd name="connsiteX1-3" fmla="*/ 5394560 w 5394560"/>
                <a:gd name="connsiteY1-4" fmla="*/ 0 h 6959600"/>
                <a:gd name="connsiteX2-5" fmla="*/ 5394560 w 5394560"/>
                <a:gd name="connsiteY2-6" fmla="*/ 6959600 h 6959600"/>
                <a:gd name="connsiteX3-7" fmla="*/ 0 w 5394560"/>
                <a:gd name="connsiteY3-8" fmla="*/ 6959600 h 6959600"/>
                <a:gd name="connsiteX4-9" fmla="*/ 0 w 5394560"/>
                <a:gd name="connsiteY4-10" fmla="*/ 0 h 6959600"/>
                <a:gd name="connsiteX0-11" fmla="*/ 0 w 5394560"/>
                <a:gd name="connsiteY0-12" fmla="*/ 0 h 6959600"/>
                <a:gd name="connsiteX1-13" fmla="*/ 5394560 w 5394560"/>
                <a:gd name="connsiteY1-14" fmla="*/ 0 h 6959600"/>
                <a:gd name="connsiteX2-15" fmla="*/ 5394560 w 5394560"/>
                <a:gd name="connsiteY2-16" fmla="*/ 6959600 h 6959600"/>
                <a:gd name="connsiteX3-17" fmla="*/ 0 w 5394560"/>
                <a:gd name="connsiteY3-18" fmla="*/ 6959600 h 6959600"/>
                <a:gd name="connsiteX4-19" fmla="*/ 0 w 5394560"/>
                <a:gd name="connsiteY4-20" fmla="*/ 0 h 6959600"/>
                <a:gd name="connsiteX0-21" fmla="*/ 0 w 5394717"/>
                <a:gd name="connsiteY0-22" fmla="*/ 0 h 6959600"/>
                <a:gd name="connsiteX1-23" fmla="*/ 5394560 w 5394717"/>
                <a:gd name="connsiteY1-24" fmla="*/ 0 h 6959600"/>
                <a:gd name="connsiteX2-25" fmla="*/ 5394560 w 5394717"/>
                <a:gd name="connsiteY2-26" fmla="*/ 6959600 h 6959600"/>
                <a:gd name="connsiteX3-27" fmla="*/ 0 w 5394717"/>
                <a:gd name="connsiteY3-28" fmla="*/ 6959600 h 6959600"/>
                <a:gd name="connsiteX4-29" fmla="*/ 0 w 5394717"/>
                <a:gd name="connsiteY4-30" fmla="*/ 0 h 6959600"/>
                <a:gd name="connsiteX0-31" fmla="*/ 0 w 5394662"/>
                <a:gd name="connsiteY0-32" fmla="*/ 0 h 6959600"/>
                <a:gd name="connsiteX1-33" fmla="*/ 5394560 w 5394662"/>
                <a:gd name="connsiteY1-34" fmla="*/ 0 h 6959600"/>
                <a:gd name="connsiteX2-35" fmla="*/ 5394560 w 5394662"/>
                <a:gd name="connsiteY2-36" fmla="*/ 6959600 h 6959600"/>
                <a:gd name="connsiteX3-37" fmla="*/ 0 w 5394662"/>
                <a:gd name="connsiteY3-38" fmla="*/ 6959600 h 6959600"/>
                <a:gd name="connsiteX4-39" fmla="*/ 0 w 5394662"/>
                <a:gd name="connsiteY4-40" fmla="*/ 0 h 6959600"/>
                <a:gd name="connsiteX0-41" fmla="*/ 0 w 5478324"/>
                <a:gd name="connsiteY0-42" fmla="*/ 0 h 6959600"/>
                <a:gd name="connsiteX1-43" fmla="*/ 5394560 w 5478324"/>
                <a:gd name="connsiteY1-44" fmla="*/ 0 h 6959600"/>
                <a:gd name="connsiteX2-45" fmla="*/ 5394560 w 5478324"/>
                <a:gd name="connsiteY2-46" fmla="*/ 6959600 h 6959600"/>
                <a:gd name="connsiteX3-47" fmla="*/ 0 w 5478324"/>
                <a:gd name="connsiteY3-48" fmla="*/ 6959600 h 6959600"/>
                <a:gd name="connsiteX4-49" fmla="*/ 0 w 5478324"/>
                <a:gd name="connsiteY4-50" fmla="*/ 0 h 6959600"/>
                <a:gd name="connsiteX0-51" fmla="*/ 0 w 5531669"/>
                <a:gd name="connsiteY0-52" fmla="*/ 0 h 6959600"/>
                <a:gd name="connsiteX1-53" fmla="*/ 5394560 w 5531669"/>
                <a:gd name="connsiteY1-54" fmla="*/ 0 h 6959600"/>
                <a:gd name="connsiteX2-55" fmla="*/ 5394560 w 5531669"/>
                <a:gd name="connsiteY2-56" fmla="*/ 6959600 h 6959600"/>
                <a:gd name="connsiteX3-57" fmla="*/ 0 w 5531669"/>
                <a:gd name="connsiteY3-58" fmla="*/ 6959600 h 6959600"/>
                <a:gd name="connsiteX4-59" fmla="*/ 0 w 5531669"/>
                <a:gd name="connsiteY4-60" fmla="*/ 0 h 6959600"/>
                <a:gd name="connsiteX0-61" fmla="*/ 0 w 5532868"/>
                <a:gd name="connsiteY0-62" fmla="*/ 0 h 6959600"/>
                <a:gd name="connsiteX1-63" fmla="*/ 5394560 w 5532868"/>
                <a:gd name="connsiteY1-64" fmla="*/ 0 h 6959600"/>
                <a:gd name="connsiteX2-65" fmla="*/ 5416332 w 5532868"/>
                <a:gd name="connsiteY2-66" fmla="*/ 6879771 h 6959600"/>
                <a:gd name="connsiteX3-67" fmla="*/ 0 w 5532868"/>
                <a:gd name="connsiteY3-68" fmla="*/ 6959600 h 6959600"/>
                <a:gd name="connsiteX4-69" fmla="*/ 0 w 5532868"/>
                <a:gd name="connsiteY4-70" fmla="*/ 0 h 6959600"/>
                <a:gd name="connsiteX0-71" fmla="*/ 0 w 5530882"/>
                <a:gd name="connsiteY0-72" fmla="*/ 0 h 6959600"/>
                <a:gd name="connsiteX1-73" fmla="*/ 5394560 w 5530882"/>
                <a:gd name="connsiteY1-74" fmla="*/ 0 h 6959600"/>
                <a:gd name="connsiteX2-75" fmla="*/ 5380046 w 5530882"/>
                <a:gd name="connsiteY2-76" fmla="*/ 6850742 h 6959600"/>
                <a:gd name="connsiteX3-77" fmla="*/ 0 w 5530882"/>
                <a:gd name="connsiteY3-78" fmla="*/ 6959600 h 6959600"/>
                <a:gd name="connsiteX4-79" fmla="*/ 0 w 5530882"/>
                <a:gd name="connsiteY4-80" fmla="*/ 0 h 6959600"/>
                <a:gd name="connsiteX0-81" fmla="*/ 0 w 5530711"/>
                <a:gd name="connsiteY0-82" fmla="*/ 0 h 6959600"/>
                <a:gd name="connsiteX1-83" fmla="*/ 5394560 w 5530711"/>
                <a:gd name="connsiteY1-84" fmla="*/ 0 h 6959600"/>
                <a:gd name="connsiteX2-85" fmla="*/ 5376871 w 5530711"/>
                <a:gd name="connsiteY2-86" fmla="*/ 6860267 h 6959600"/>
                <a:gd name="connsiteX3-87" fmla="*/ 0 w 5530711"/>
                <a:gd name="connsiteY3-88" fmla="*/ 6959600 h 6959600"/>
                <a:gd name="connsiteX4-89" fmla="*/ 0 w 5530711"/>
                <a:gd name="connsiteY4-90" fmla="*/ 0 h 6959600"/>
                <a:gd name="connsiteX0-91" fmla="*/ 0 w 5530711"/>
                <a:gd name="connsiteY0-92" fmla="*/ 0 h 6959600"/>
                <a:gd name="connsiteX1-93" fmla="*/ 5394560 w 5530711"/>
                <a:gd name="connsiteY1-94" fmla="*/ 0 h 6959600"/>
                <a:gd name="connsiteX2-95" fmla="*/ 5376871 w 5530711"/>
                <a:gd name="connsiteY2-96" fmla="*/ 6850742 h 6959600"/>
                <a:gd name="connsiteX3-97" fmla="*/ 0 w 5530711"/>
                <a:gd name="connsiteY3-98" fmla="*/ 6959600 h 6959600"/>
                <a:gd name="connsiteX4-99" fmla="*/ 0 w 5530711"/>
                <a:gd name="connsiteY4-100" fmla="*/ 0 h 6959600"/>
                <a:gd name="connsiteX0-101" fmla="*/ 0 w 5530711"/>
                <a:gd name="connsiteY0-102" fmla="*/ 0 h 6959600"/>
                <a:gd name="connsiteX1-103" fmla="*/ 5394560 w 5530711"/>
                <a:gd name="connsiteY1-104" fmla="*/ 0 h 6959600"/>
                <a:gd name="connsiteX2-105" fmla="*/ 5376871 w 5530711"/>
                <a:gd name="connsiteY2-106" fmla="*/ 6860267 h 6959600"/>
                <a:gd name="connsiteX3-107" fmla="*/ 0 w 5530711"/>
                <a:gd name="connsiteY3-108" fmla="*/ 6959600 h 6959600"/>
                <a:gd name="connsiteX4-109" fmla="*/ 0 w 5530711"/>
                <a:gd name="connsiteY4-110" fmla="*/ 0 h 6959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530711" h="6959600">
                  <a:moveTo>
                    <a:pt x="0" y="0"/>
                  </a:moveTo>
                  <a:lnTo>
                    <a:pt x="5394560" y="0"/>
                  </a:lnTo>
                  <a:cubicBezTo>
                    <a:pt x="6083987" y="2856895"/>
                    <a:pt x="3852870" y="2864000"/>
                    <a:pt x="5376871" y="6860267"/>
                  </a:cubicBezTo>
                  <a:lnTo>
                    <a:pt x="0" y="6959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3536136" y="143456"/>
              <a:ext cx="5530711" cy="6959600"/>
            </a:xfrm>
            <a:custGeom>
              <a:avLst/>
              <a:gdLst>
                <a:gd name="connsiteX0" fmla="*/ 0 w 5394560"/>
                <a:gd name="connsiteY0" fmla="*/ 0 h 6959600"/>
                <a:gd name="connsiteX1" fmla="*/ 5394560 w 5394560"/>
                <a:gd name="connsiteY1" fmla="*/ 0 h 6959600"/>
                <a:gd name="connsiteX2" fmla="*/ 5394560 w 5394560"/>
                <a:gd name="connsiteY2" fmla="*/ 6959600 h 6959600"/>
                <a:gd name="connsiteX3" fmla="*/ 0 w 5394560"/>
                <a:gd name="connsiteY3" fmla="*/ 6959600 h 6959600"/>
                <a:gd name="connsiteX4" fmla="*/ 0 w 5394560"/>
                <a:gd name="connsiteY4" fmla="*/ 0 h 6959600"/>
                <a:gd name="connsiteX0-1" fmla="*/ 0 w 5394560"/>
                <a:gd name="connsiteY0-2" fmla="*/ 0 h 6959600"/>
                <a:gd name="connsiteX1-3" fmla="*/ 5394560 w 5394560"/>
                <a:gd name="connsiteY1-4" fmla="*/ 0 h 6959600"/>
                <a:gd name="connsiteX2-5" fmla="*/ 5394560 w 5394560"/>
                <a:gd name="connsiteY2-6" fmla="*/ 6959600 h 6959600"/>
                <a:gd name="connsiteX3-7" fmla="*/ 0 w 5394560"/>
                <a:gd name="connsiteY3-8" fmla="*/ 6959600 h 6959600"/>
                <a:gd name="connsiteX4-9" fmla="*/ 0 w 5394560"/>
                <a:gd name="connsiteY4-10" fmla="*/ 0 h 6959600"/>
                <a:gd name="connsiteX0-11" fmla="*/ 0 w 5394560"/>
                <a:gd name="connsiteY0-12" fmla="*/ 0 h 6959600"/>
                <a:gd name="connsiteX1-13" fmla="*/ 5394560 w 5394560"/>
                <a:gd name="connsiteY1-14" fmla="*/ 0 h 6959600"/>
                <a:gd name="connsiteX2-15" fmla="*/ 5394560 w 5394560"/>
                <a:gd name="connsiteY2-16" fmla="*/ 6959600 h 6959600"/>
                <a:gd name="connsiteX3-17" fmla="*/ 0 w 5394560"/>
                <a:gd name="connsiteY3-18" fmla="*/ 6959600 h 6959600"/>
                <a:gd name="connsiteX4-19" fmla="*/ 0 w 5394560"/>
                <a:gd name="connsiteY4-20" fmla="*/ 0 h 6959600"/>
                <a:gd name="connsiteX0-21" fmla="*/ 0 w 5394717"/>
                <a:gd name="connsiteY0-22" fmla="*/ 0 h 6959600"/>
                <a:gd name="connsiteX1-23" fmla="*/ 5394560 w 5394717"/>
                <a:gd name="connsiteY1-24" fmla="*/ 0 h 6959600"/>
                <a:gd name="connsiteX2-25" fmla="*/ 5394560 w 5394717"/>
                <a:gd name="connsiteY2-26" fmla="*/ 6959600 h 6959600"/>
                <a:gd name="connsiteX3-27" fmla="*/ 0 w 5394717"/>
                <a:gd name="connsiteY3-28" fmla="*/ 6959600 h 6959600"/>
                <a:gd name="connsiteX4-29" fmla="*/ 0 w 5394717"/>
                <a:gd name="connsiteY4-30" fmla="*/ 0 h 6959600"/>
                <a:gd name="connsiteX0-31" fmla="*/ 0 w 5394662"/>
                <a:gd name="connsiteY0-32" fmla="*/ 0 h 6959600"/>
                <a:gd name="connsiteX1-33" fmla="*/ 5394560 w 5394662"/>
                <a:gd name="connsiteY1-34" fmla="*/ 0 h 6959600"/>
                <a:gd name="connsiteX2-35" fmla="*/ 5394560 w 5394662"/>
                <a:gd name="connsiteY2-36" fmla="*/ 6959600 h 6959600"/>
                <a:gd name="connsiteX3-37" fmla="*/ 0 w 5394662"/>
                <a:gd name="connsiteY3-38" fmla="*/ 6959600 h 6959600"/>
                <a:gd name="connsiteX4-39" fmla="*/ 0 w 5394662"/>
                <a:gd name="connsiteY4-40" fmla="*/ 0 h 6959600"/>
                <a:gd name="connsiteX0-41" fmla="*/ 0 w 5478324"/>
                <a:gd name="connsiteY0-42" fmla="*/ 0 h 6959600"/>
                <a:gd name="connsiteX1-43" fmla="*/ 5394560 w 5478324"/>
                <a:gd name="connsiteY1-44" fmla="*/ 0 h 6959600"/>
                <a:gd name="connsiteX2-45" fmla="*/ 5394560 w 5478324"/>
                <a:gd name="connsiteY2-46" fmla="*/ 6959600 h 6959600"/>
                <a:gd name="connsiteX3-47" fmla="*/ 0 w 5478324"/>
                <a:gd name="connsiteY3-48" fmla="*/ 6959600 h 6959600"/>
                <a:gd name="connsiteX4-49" fmla="*/ 0 w 5478324"/>
                <a:gd name="connsiteY4-50" fmla="*/ 0 h 6959600"/>
                <a:gd name="connsiteX0-51" fmla="*/ 0 w 5531669"/>
                <a:gd name="connsiteY0-52" fmla="*/ 0 h 6959600"/>
                <a:gd name="connsiteX1-53" fmla="*/ 5394560 w 5531669"/>
                <a:gd name="connsiteY1-54" fmla="*/ 0 h 6959600"/>
                <a:gd name="connsiteX2-55" fmla="*/ 5394560 w 5531669"/>
                <a:gd name="connsiteY2-56" fmla="*/ 6959600 h 6959600"/>
                <a:gd name="connsiteX3-57" fmla="*/ 0 w 5531669"/>
                <a:gd name="connsiteY3-58" fmla="*/ 6959600 h 6959600"/>
                <a:gd name="connsiteX4-59" fmla="*/ 0 w 5531669"/>
                <a:gd name="connsiteY4-60" fmla="*/ 0 h 6959600"/>
                <a:gd name="connsiteX0-61" fmla="*/ 0 w 5532868"/>
                <a:gd name="connsiteY0-62" fmla="*/ 0 h 6959600"/>
                <a:gd name="connsiteX1-63" fmla="*/ 5394560 w 5532868"/>
                <a:gd name="connsiteY1-64" fmla="*/ 0 h 6959600"/>
                <a:gd name="connsiteX2-65" fmla="*/ 5416332 w 5532868"/>
                <a:gd name="connsiteY2-66" fmla="*/ 6879771 h 6959600"/>
                <a:gd name="connsiteX3-67" fmla="*/ 0 w 5532868"/>
                <a:gd name="connsiteY3-68" fmla="*/ 6959600 h 6959600"/>
                <a:gd name="connsiteX4-69" fmla="*/ 0 w 5532868"/>
                <a:gd name="connsiteY4-70" fmla="*/ 0 h 6959600"/>
                <a:gd name="connsiteX0-71" fmla="*/ 0 w 5530882"/>
                <a:gd name="connsiteY0-72" fmla="*/ 0 h 6959600"/>
                <a:gd name="connsiteX1-73" fmla="*/ 5394560 w 5530882"/>
                <a:gd name="connsiteY1-74" fmla="*/ 0 h 6959600"/>
                <a:gd name="connsiteX2-75" fmla="*/ 5380046 w 5530882"/>
                <a:gd name="connsiteY2-76" fmla="*/ 6850742 h 6959600"/>
                <a:gd name="connsiteX3-77" fmla="*/ 0 w 5530882"/>
                <a:gd name="connsiteY3-78" fmla="*/ 6959600 h 6959600"/>
                <a:gd name="connsiteX4-79" fmla="*/ 0 w 5530882"/>
                <a:gd name="connsiteY4-80" fmla="*/ 0 h 6959600"/>
                <a:gd name="connsiteX0-81" fmla="*/ 0 w 5530711"/>
                <a:gd name="connsiteY0-82" fmla="*/ 0 h 6959600"/>
                <a:gd name="connsiteX1-83" fmla="*/ 5394560 w 5530711"/>
                <a:gd name="connsiteY1-84" fmla="*/ 0 h 6959600"/>
                <a:gd name="connsiteX2-85" fmla="*/ 5376871 w 5530711"/>
                <a:gd name="connsiteY2-86" fmla="*/ 6860267 h 6959600"/>
                <a:gd name="connsiteX3-87" fmla="*/ 0 w 5530711"/>
                <a:gd name="connsiteY3-88" fmla="*/ 6959600 h 6959600"/>
                <a:gd name="connsiteX4-89" fmla="*/ 0 w 5530711"/>
                <a:gd name="connsiteY4-90" fmla="*/ 0 h 6959600"/>
                <a:gd name="connsiteX0-91" fmla="*/ 0 w 5530711"/>
                <a:gd name="connsiteY0-92" fmla="*/ 0 h 6959600"/>
                <a:gd name="connsiteX1-93" fmla="*/ 5394560 w 5530711"/>
                <a:gd name="connsiteY1-94" fmla="*/ 0 h 6959600"/>
                <a:gd name="connsiteX2-95" fmla="*/ 5376871 w 5530711"/>
                <a:gd name="connsiteY2-96" fmla="*/ 6850742 h 6959600"/>
                <a:gd name="connsiteX3-97" fmla="*/ 0 w 5530711"/>
                <a:gd name="connsiteY3-98" fmla="*/ 6959600 h 6959600"/>
                <a:gd name="connsiteX4-99" fmla="*/ 0 w 5530711"/>
                <a:gd name="connsiteY4-100" fmla="*/ 0 h 6959600"/>
                <a:gd name="connsiteX0-101" fmla="*/ 0 w 5530711"/>
                <a:gd name="connsiteY0-102" fmla="*/ 0 h 6959600"/>
                <a:gd name="connsiteX1-103" fmla="*/ 5394560 w 5530711"/>
                <a:gd name="connsiteY1-104" fmla="*/ 0 h 6959600"/>
                <a:gd name="connsiteX2-105" fmla="*/ 5376871 w 5530711"/>
                <a:gd name="connsiteY2-106" fmla="*/ 6860267 h 6959600"/>
                <a:gd name="connsiteX3-107" fmla="*/ 0 w 5530711"/>
                <a:gd name="connsiteY3-108" fmla="*/ 6959600 h 6959600"/>
                <a:gd name="connsiteX4-109" fmla="*/ 0 w 5530711"/>
                <a:gd name="connsiteY4-110" fmla="*/ 0 h 69596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530711" h="6959600">
                  <a:moveTo>
                    <a:pt x="0" y="0"/>
                  </a:moveTo>
                  <a:lnTo>
                    <a:pt x="5394560" y="0"/>
                  </a:lnTo>
                  <a:cubicBezTo>
                    <a:pt x="6083987" y="2856895"/>
                    <a:pt x="3852870" y="2864000"/>
                    <a:pt x="5376871" y="6860267"/>
                  </a:cubicBezTo>
                  <a:lnTo>
                    <a:pt x="0" y="69596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5342890" y="2139950"/>
            <a:ext cx="6169025" cy="3137535"/>
          </a:xfrm>
          <a:prstGeom prst="rect">
            <a:avLst/>
          </a:prstGeom>
          <a:solidFill>
            <a:schemeClr val="bg1"/>
          </a:solidFill>
          <a:ln w="3175">
            <a:solidFill>
              <a:srgbClr val="54C9C3"/>
            </a:solidFill>
          </a:ln>
          <a:effectLst>
            <a:outerShdw blurRad="368300" dist="254000" dir="9600000" sx="97000" sy="97000" algn="tr" rotWithShape="0">
              <a:schemeClr val="accent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altLang="en-US"/>
              <a:t>BOSS直聘网页爬取数据分析相关岗位结果（部分数据）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29920" y="2141855"/>
            <a:ext cx="4461509" cy="4168776"/>
            <a:chOff x="992" y="2603"/>
            <a:chExt cx="7026" cy="6565"/>
          </a:xfrm>
        </p:grpSpPr>
        <p:sp>
          <p:nvSpPr>
            <p:cNvPr id="12" name="矩形 11"/>
            <p:cNvSpPr/>
            <p:nvPr/>
          </p:nvSpPr>
          <p:spPr>
            <a:xfrm>
              <a:off x="1213" y="2603"/>
              <a:ext cx="1888" cy="749"/>
            </a:xfrm>
            <a:prstGeom prst="rect">
              <a:avLst/>
            </a:prstGeom>
            <a:ln>
              <a:solidFill>
                <a:srgbClr val="54C9C3"/>
              </a:solidFill>
            </a:ln>
          </p:spPr>
          <p:txBody>
            <a:bodyPr wrap="none">
              <a:spAutoFit/>
            </a:bodyPr>
            <a:lstStyle/>
            <a:p>
              <a:pPr>
                <a:lnSpc>
                  <a:spcPct val="125000"/>
                </a:lnSpc>
                <a:spcBef>
                  <a:spcPts val="100"/>
                </a:spcBef>
                <a:spcAft>
                  <a:spcPts val="100"/>
                </a:spcAft>
              </a:pPr>
              <a:r>
                <a:rPr lang="zh-CN" altLang="en-US" sz="2000" b="1" dirty="0">
                  <a:solidFill>
                    <a:srgbClr val="54C9C3"/>
                  </a:solidFill>
                  <a:latin typeface="+mj-ea"/>
                  <a:ea typeface="+mj-ea"/>
                </a:rPr>
                <a:t>爬虫概述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13" y="3560"/>
              <a:ext cx="6472" cy="4302"/>
            </a:xfrm>
            <a:prstGeom prst="rect">
              <a:avLst/>
            </a:prstGeom>
            <a:noFill/>
            <a:ln>
              <a:solidFill>
                <a:srgbClr val="54C9C3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本项目主要在自动化地从一个招聘网站（BOSS直聘）上爬取特定职位的招聘信息。其中通过使用selenium库来模拟用户在浏览器中的行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为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，并爬取本项目相关信息——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数据</a:t>
              </a:r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相关</a:t>
              </a:r>
              <a:r>
                <a:rPr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岗位的职位名称、薪资、工作地址等相关信息，并将爬取的数据存储到pandas</a:t>
              </a:r>
              <a:r>
                <a:rPr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DataFrame中，进行后续处理和分析，最后使用openpyxl库创建Excel文件，并将DataFrame中的数据写入到不同的工作表中</a:t>
              </a: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992" y="2614"/>
              <a:ext cx="7026" cy="6554"/>
              <a:chOff x="628096" y="1881604"/>
              <a:chExt cx="4201218" cy="1615306"/>
            </a:xfrm>
          </p:grpSpPr>
          <p:sp>
            <p:nvSpPr>
              <p:cNvPr id="31" name="矩形 30"/>
              <p:cNvSpPr/>
              <p:nvPr/>
            </p:nvSpPr>
            <p:spPr>
              <a:xfrm flipH="1">
                <a:off x="628096" y="1881604"/>
                <a:ext cx="88497" cy="1487639"/>
              </a:xfrm>
              <a:prstGeom prst="rect">
                <a:avLst/>
              </a:prstGeom>
              <a:solidFill>
                <a:srgbClr val="00B050"/>
              </a:solidFill>
              <a:ln>
                <a:solidFill>
                  <a:srgbClr val="54C9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635869" y="1881604"/>
                <a:ext cx="4193445" cy="1615306"/>
              </a:xfrm>
              <a:prstGeom prst="rect">
                <a:avLst/>
              </a:prstGeom>
              <a:noFill/>
              <a:ln w="6350">
                <a:solidFill>
                  <a:srgbClr val="54C9C3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51712763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340" y="2623820"/>
            <a:ext cx="6083300" cy="25469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98870" y="2279650"/>
            <a:ext cx="4326890" cy="306705"/>
          </a:xfrm>
          <a:prstGeom prst="rect">
            <a:avLst/>
          </a:prstGeom>
          <a:noFill/>
          <a:ln w="28575" cmpd="dbl">
            <a:solidFill>
              <a:srgbClr val="92D05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54C9C3"/>
                </a:solidFill>
              </a:rPr>
              <a:t>BOSS直聘网页爬取数据分析相关岗位结果（部分数据）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798651" y="1231692"/>
            <a:ext cx="1698420" cy="3309620"/>
          </a:xfrm>
        </p:spPr>
        <p:txBody>
          <a:bodyPr>
            <a:spAutoFit/>
          </a:bodyPr>
          <a:lstStyle/>
          <a:p>
            <a:r>
              <a:rPr lang="en-US" altLang="zh-CN" dirty="0"/>
              <a:t>3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725170" y="4215258"/>
            <a:ext cx="2131129" cy="478155"/>
          </a:xfrm>
        </p:spPr>
        <p:txBody>
          <a:bodyPr>
            <a:spAutoFit/>
          </a:bodyPr>
          <a:lstStyle/>
          <a:p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PART  TREE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6000285" y="2783568"/>
            <a:ext cx="5700484" cy="757130"/>
          </a:xfrm>
        </p:spPr>
        <p:txBody>
          <a:bodyPr wrap="square">
            <a:spAutoFit/>
          </a:bodyPr>
          <a:lstStyle/>
          <a:p>
            <a:r>
              <a:rPr lang="zh-CN" altLang="en-US" sz="4800" dirty="0">
                <a:solidFill>
                  <a:srgbClr val="54C9C3"/>
                </a:solidFill>
                <a:effectLst>
                  <a:reflection blurRad="177800" stA="55000" endA="300" endPos="45500" dist="25400" dir="5400000" sy="-100000" algn="bl" rotWithShape="0"/>
                </a:effectLst>
                <a:latin typeface="+mj-ea"/>
                <a:ea typeface="+mj-ea"/>
              </a:rPr>
              <a:t>数据清洗与描述统计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067893" y="1886240"/>
            <a:ext cx="1867793" cy="88392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54C9C3"/>
                </a:solidFill>
              </a:rPr>
              <a:t>PART  TREE</a:t>
            </a:r>
            <a:endParaRPr lang="zh-CN" altLang="en-US" dirty="0">
              <a:solidFill>
                <a:srgbClr val="54C9C3"/>
              </a:solidFill>
            </a:endParaRPr>
          </a:p>
          <a:p>
            <a:endParaRPr lang="zh-CN" altLang="en-US" dirty="0">
              <a:solidFill>
                <a:srgbClr val="54C9C3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44154" y="244823"/>
            <a:ext cx="5373166" cy="1463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spcAft>
                <a:spcPts val="100"/>
              </a:spcAft>
            </a:pPr>
            <a:endParaRPr lang="zh-CN" altLang="en-US" sz="9600" dirty="0">
              <a:solidFill>
                <a:schemeClr val="accent1"/>
              </a:solidFill>
              <a:effectLst>
                <a:reflection blurRad="177800" stA="55000" endA="300" endPos="45500" dist="25400" dir="5400000" sy="-100000" algn="bl" rotWithShape="0"/>
              </a:effectLst>
              <a:latin typeface="+mj-ea"/>
              <a:ea typeface="+mj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96000" y="2485506"/>
            <a:ext cx="4702233" cy="72000"/>
            <a:chOff x="5606626" y="2485506"/>
            <a:chExt cx="4702233" cy="72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5656986" y="2515042"/>
              <a:ext cx="4651873" cy="0"/>
            </a:xfrm>
            <a:prstGeom prst="line">
              <a:avLst/>
            </a:prstGeom>
            <a:ln>
              <a:solidFill>
                <a:srgbClr val="54C9C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606626" y="2485506"/>
              <a:ext cx="972000" cy="72000"/>
            </a:xfrm>
            <a:prstGeom prst="rect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zh-CN" altLang="en-US">
                <a:solidFill>
                  <a:srgbClr val="54C9C3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965811" y="437134"/>
            <a:ext cx="3524546" cy="534035"/>
          </a:xfr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54C9C3"/>
                </a:solidFill>
                <a:latin typeface="+mj-lt"/>
                <a:ea typeface="+mj-ea"/>
              </a:rPr>
              <a:t>数据清洗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1050354" y="1682724"/>
            <a:ext cx="3236581" cy="3840151"/>
          </a:xfrm>
          <a:prstGeom prst="roundRect">
            <a:avLst>
              <a:gd name="adj" fmla="val 1628"/>
            </a:avLst>
          </a:prstGeom>
          <a:noFill/>
          <a:ln>
            <a:solidFill>
              <a:srgbClr val="54C9C3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3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3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769134" y="4891509"/>
            <a:ext cx="1799020" cy="502287"/>
          </a:xfrm>
          <a:prstGeom prst="roundRect">
            <a:avLst>
              <a:gd name="adj" fmla="val 50000"/>
            </a:avLst>
          </a:prstGeom>
          <a:solidFill>
            <a:srgbClr val="54C9C3"/>
          </a:solidFill>
          <a:ln>
            <a:noFill/>
          </a:ln>
          <a:effectLst>
            <a:outerShdw blurRad="254000" dist="63500" dir="5400000" sx="95000" sy="95000" algn="t" rotWithShape="0">
              <a:schemeClr val="accent1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94510" y="4926965"/>
            <a:ext cx="1748790" cy="32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数据初始缺失情况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490867" y="1682724"/>
            <a:ext cx="3236581" cy="3840151"/>
          </a:xfrm>
          <a:prstGeom prst="roundRect">
            <a:avLst>
              <a:gd name="adj" fmla="val 1628"/>
            </a:avLst>
          </a:prstGeom>
          <a:solidFill>
            <a:schemeClr val="bg1"/>
          </a:solidFill>
          <a:ln w="6350">
            <a:solidFill>
              <a:srgbClr val="54C9C3"/>
            </a:solidFill>
          </a:ln>
          <a:effectLst>
            <a:outerShdw blurRad="254000" dist="177800" sx="99000" sy="99000" algn="l" rotWithShape="0">
              <a:schemeClr val="accent1">
                <a:lumMod val="75000"/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209647" y="4882461"/>
            <a:ext cx="1799020" cy="520384"/>
          </a:xfrm>
          <a:prstGeom prst="roundRect">
            <a:avLst>
              <a:gd name="adj" fmla="val 50000"/>
            </a:avLst>
          </a:prstGeom>
          <a:solidFill>
            <a:srgbClr val="54C9C3"/>
          </a:solidFill>
          <a:ln>
            <a:noFill/>
          </a:ln>
          <a:effectLst>
            <a:outerShdw blurRad="254000" dist="63500" dir="5400000" sx="95000" sy="95000" algn="t" rotWithShape="0">
              <a:schemeClr val="accent1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905066" y="1682724"/>
            <a:ext cx="3236581" cy="3840151"/>
          </a:xfrm>
          <a:prstGeom prst="roundRect">
            <a:avLst>
              <a:gd name="adj" fmla="val 1628"/>
            </a:avLst>
          </a:prstGeom>
          <a:noFill/>
          <a:ln>
            <a:solidFill>
              <a:srgbClr val="54C9C3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3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3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3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623846" y="4891509"/>
            <a:ext cx="1799020" cy="502287"/>
          </a:xfrm>
          <a:prstGeom prst="roundRect">
            <a:avLst>
              <a:gd name="adj" fmla="val 50000"/>
            </a:avLst>
          </a:prstGeom>
          <a:solidFill>
            <a:srgbClr val="54C9C3"/>
          </a:solidFill>
          <a:ln>
            <a:noFill/>
          </a:ln>
          <a:effectLst>
            <a:outerShdw blurRad="254000" dist="63500" dir="5400000" sx="95000" sy="95000" algn="t" rotWithShape="0">
              <a:schemeClr val="accent1">
                <a:lumMod val="75000"/>
                <a:alpha val="3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8687435" y="4935855"/>
            <a:ext cx="1621155" cy="322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rPr>
              <a:t>处理之后的缺失情况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70" y="1842770"/>
            <a:ext cx="2382520" cy="29451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7570" y="1797050"/>
            <a:ext cx="2105660" cy="30181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365750" y="4966335"/>
            <a:ext cx="1529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n-ea"/>
              </a:rPr>
              <a:t>数据清洗与处理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844415" y="1866900"/>
            <a:ext cx="2537460" cy="28035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在前期爬取招聘网站后，得到了初始数据，本项目对初始数据进行读取合并，发现该文件中会有缺失值、数值规范不统一等不利于进行后续分析的数据，于是本项目开始了数据清洗进行缺失值处理、删除无用列、统一薪水单位等操作，以便后续数据分析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971a932-58b6-48a3-932d-e0f534e11088"/>
  <p:tag name="COMMONDATA" val="eyJoZGlkIjoiYTBhNjkzOWU0ZGFjOWI5NzdiNTNlNjExZGQ5MjEwMG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68*84"/>
  <p:tag name="TABLE_ENDDRAG_RECT" val="144*342*768*84"/>
  <p:tag name="KSO_WM_UNIT_TABLE_BEAUTIFY" val="smartTable{b72579d2-52ba-4f2a-8573-ced34d56123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00,&quot;width&quot;:7500}"/>
</p:tagLst>
</file>

<file path=ppt/theme/theme1.xml><?xml version="1.0" encoding="utf-8"?>
<a:theme xmlns:a="http://schemas.openxmlformats.org/drawingml/2006/main" name="Office 主题​​">
  <a:themeElements>
    <a:clrScheme name="年中总结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8EE"/>
      </a:accent1>
      <a:accent2>
        <a:srgbClr val="2DA8FF"/>
      </a:accent2>
      <a:accent3>
        <a:srgbClr val="E1F0FF"/>
      </a:accent3>
      <a:accent4>
        <a:srgbClr val="327ACA"/>
      </a:accent4>
      <a:accent5>
        <a:srgbClr val="66B2FE"/>
      </a:accent5>
      <a:accent6>
        <a:srgbClr val="FFCA33"/>
      </a:accent6>
      <a:hlink>
        <a:srgbClr val="FFFFFF"/>
      </a:hlink>
      <a:folHlink>
        <a:srgbClr val="954F72"/>
      </a:folHlink>
    </a:clrScheme>
    <a:fontScheme name="自定义 1">
      <a:majorFont>
        <a:latin typeface="等线"/>
        <a:ea typeface="微软雅黑"/>
        <a:cs typeface=""/>
      </a:majorFont>
      <a:minorFont>
        <a:latin typeface="等线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1989</Words>
  <Application>Microsoft Office PowerPoint</Application>
  <PresentationFormat>宽屏</PresentationFormat>
  <Paragraphs>161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Arial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宁志浩</dc:creator>
  <cp:lastModifiedBy>志浩 宁</cp:lastModifiedBy>
  <cp:revision>30</cp:revision>
  <dcterms:created xsi:type="dcterms:W3CDTF">2022-06-09T18:32:00Z</dcterms:created>
  <dcterms:modified xsi:type="dcterms:W3CDTF">2024-06-06T08:31:40Z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CE6E78BBE809481ABFC3502E30910149</vt:lpwstr>
  </property>
  <property fmtid="{D5CDD505-2E9C-101B-9397-08002B2CF9AE}" pid="3" name="KSOProductBuildVer">
    <vt:lpwstr>2052-11.1.0.12763</vt:lpwstr>
  </property>
</Properties>
</file>